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9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4" r:id="rId8"/>
    <p:sldId id="263" r:id="rId9"/>
    <p:sldId id="310" r:id="rId10"/>
    <p:sldId id="266" r:id="rId11"/>
    <p:sldId id="267" r:id="rId12"/>
    <p:sldId id="268" r:id="rId13"/>
    <p:sldId id="265" r:id="rId14"/>
    <p:sldId id="270" r:id="rId15"/>
    <p:sldId id="269" r:id="rId16"/>
    <p:sldId id="272" r:id="rId17"/>
    <p:sldId id="273" r:id="rId18"/>
    <p:sldId id="274" r:id="rId19"/>
    <p:sldId id="311" r:id="rId20"/>
    <p:sldId id="275" r:id="rId21"/>
    <p:sldId id="278" r:id="rId22"/>
    <p:sldId id="309" r:id="rId23"/>
    <p:sldId id="277" r:id="rId24"/>
    <p:sldId id="276" r:id="rId25"/>
    <p:sldId id="281" r:id="rId26"/>
    <p:sldId id="283" r:id="rId27"/>
    <p:sldId id="284" r:id="rId28"/>
    <p:sldId id="282" r:id="rId29"/>
    <p:sldId id="291" r:id="rId30"/>
    <p:sldId id="292" r:id="rId31"/>
    <p:sldId id="293" r:id="rId32"/>
    <p:sldId id="294" r:id="rId33"/>
    <p:sldId id="295" r:id="rId34"/>
    <p:sldId id="297" r:id="rId35"/>
    <p:sldId id="296" r:id="rId36"/>
    <p:sldId id="312" r:id="rId37"/>
    <p:sldId id="300" r:id="rId38"/>
    <p:sldId id="298" r:id="rId39"/>
    <p:sldId id="299" r:id="rId40"/>
    <p:sldId id="303" r:id="rId41"/>
    <p:sldId id="306" r:id="rId42"/>
    <p:sldId id="307" r:id="rId43"/>
    <p:sldId id="304" r:id="rId44"/>
    <p:sldId id="308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7" d="100"/>
          <a:sy n="117" d="100"/>
        </p:scale>
        <p:origin x="-14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0"/>
          <p:cNvGrpSpPr/>
          <p:nvPr/>
        </p:nvGrpSpPr>
        <p:grpSpPr>
          <a:xfrm>
            <a:off x="-1" y="3379694"/>
            <a:ext cx="7543801" cy="2604247"/>
            <a:chOff x="-1" y="3379694"/>
            <a:chExt cx="7543801" cy="2604247"/>
          </a:xfrm>
        </p:grpSpPr>
        <p:grpSp>
          <p:nvGrpSpPr>
            <p:cNvPr id="9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5" name="Snip Single Corner Rectangle 14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ardrop 12"/>
            <p:cNvSpPr/>
            <p:nvPr/>
          </p:nvSpPr>
          <p:spPr>
            <a:xfrm>
              <a:off x="681765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913281"/>
            <a:ext cx="5867400" cy="1470025"/>
          </a:xfrm>
        </p:spPr>
        <p:txBody>
          <a:bodyPr>
            <a:normAutofit/>
          </a:bodyPr>
          <a:lstStyle>
            <a:lvl1pPr algn="r">
              <a:defRPr sz="4600"/>
            </a:lvl1pPr>
          </a:lstStyle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96753"/>
            <a:ext cx="5867400" cy="573741"/>
          </a:xfrm>
        </p:spPr>
        <p:txBody>
          <a:bodyPr>
            <a:normAutofit/>
          </a:bodyPr>
          <a:lstStyle>
            <a:lvl1pPr marL="0" indent="0" algn="r">
              <a:spcBef>
                <a:spcPct val="0"/>
              </a:spcBef>
              <a:buNone/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a-IN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734076" y="4503737"/>
            <a:ext cx="2057400" cy="365125"/>
          </a:xfrm>
        </p:spPr>
        <p:txBody>
          <a:bodyPr lIns="91440" tIns="0" bIns="0" anchor="b" anchorCtr="0"/>
          <a:lstStyle>
            <a:lvl1pPr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CE38E4D-051A-41E1-86A4-E56916468FD0}" type="datetimeFigureOut">
              <a:rPr lang="en-US" smtClean="0"/>
              <a:t>20.05.17.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356811" y="4503737"/>
            <a:ext cx="2057397" cy="365125"/>
          </a:xfrm>
        </p:spPr>
        <p:txBody>
          <a:bodyPr lIns="91440" tIns="0" bIns="0" anchor="t" anchorCtr="0"/>
          <a:lstStyle>
            <a:lvl1pPr algn="l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0"/>
          <p:cNvGrpSpPr/>
          <p:nvPr/>
        </p:nvGrpSpPr>
        <p:grpSpPr>
          <a:xfrm>
            <a:off x="228600" y="228600"/>
            <a:ext cx="4251960" cy="6387352"/>
            <a:chOff x="228600" y="228600"/>
            <a:chExt cx="4251960" cy="6387352"/>
          </a:xfrm>
        </p:grpSpPr>
        <p:sp>
          <p:nvSpPr>
            <p:cNvPr id="12" name="Snip Diagonal Corner Rectangle 11"/>
            <p:cNvSpPr/>
            <p:nvPr/>
          </p:nvSpPr>
          <p:spPr>
            <a:xfrm flipV="1">
              <a:off x="228600" y="228600"/>
              <a:ext cx="4251960" cy="6387352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Teardrop 12"/>
            <p:cNvSpPr>
              <a:spLocks noChangeAspect="1"/>
            </p:cNvSpPr>
            <p:nvPr/>
          </p:nvSpPr>
          <p:spPr>
            <a:xfrm>
              <a:off x="3886200" y="432548"/>
              <a:ext cx="355002" cy="355002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2176272"/>
            <a:ext cx="3657600" cy="1161288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4654475" y="228600"/>
            <a:ext cx="4251960" cy="6391656"/>
          </a:xfrm>
          <a:prstGeom prst="snip2DiagRect">
            <a:avLst>
              <a:gd name="adj1" fmla="val 0"/>
              <a:gd name="adj2" fmla="val 4017"/>
            </a:avLst>
          </a:prstGeo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a-IN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3342401"/>
            <a:ext cx="3657600" cy="259528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8952" y="6300216"/>
            <a:ext cx="1298448" cy="365125"/>
          </a:xfrm>
        </p:spPr>
        <p:txBody>
          <a:bodyPr/>
          <a:lstStyle/>
          <a:p>
            <a:fld id="{C3A52060-4E23-C64E-8327-5150F1503FFE}" type="datetimeFigureOut">
              <a:rPr lang="en-US" smtClean="0"/>
              <a:t>20.05.17.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300216"/>
            <a:ext cx="234086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1752" y="6300216"/>
            <a:ext cx="448056" cy="365125"/>
          </a:xfrm>
        </p:spPr>
        <p:txBody>
          <a:bodyPr/>
          <a:lstStyle>
            <a:lvl1pPr algn="l">
              <a:defRPr/>
            </a:lvl1pPr>
          </a:lstStyle>
          <a:p>
            <a:fld id="{7C8AE483-11E4-BA45-B1FA-40D44DD661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4648200"/>
            <a:ext cx="8686800" cy="1963271"/>
          </a:xfrm>
          <a:prstGeom prst="snip2DiagRect">
            <a:avLst>
              <a:gd name="adj1" fmla="val 0"/>
              <a:gd name="adj2" fmla="val 937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48200"/>
            <a:ext cx="8153400" cy="609600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52060-4E23-C64E-8327-5150F1503FFE}" type="datetimeFigureOut">
              <a:rPr lang="en-US" smtClean="0"/>
              <a:t>20.05.17.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AE483-11E4-BA45-B1FA-40D44DD6619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257799"/>
            <a:ext cx="8156448" cy="82027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ct val="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flipH="1">
            <a:off x="228600" y="228600"/>
            <a:ext cx="8677835" cy="4267200"/>
          </a:xfrm>
          <a:prstGeom prst="snip2DiagRect">
            <a:avLst>
              <a:gd name="adj1" fmla="val 0"/>
              <a:gd name="adj2" fmla="val 4332"/>
            </a:avLst>
          </a:prstGeo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a-IN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52060-4E23-C64E-8327-5150F1503FFE}" type="datetimeFigureOut">
              <a:rPr lang="en-US" smtClean="0"/>
              <a:t>20.05.17.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AE483-11E4-BA45-B1FA-40D44DD661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52060-4E23-C64E-8327-5150F1503FFE}" type="datetimeFigureOut">
              <a:rPr lang="en-US" smtClean="0"/>
              <a:t>20.05.17.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AE483-11E4-BA45-B1FA-40D44DD661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Diagonal Corner Rectangle 7"/>
          <p:cNvSpPr/>
          <p:nvPr/>
        </p:nvSpPr>
        <p:spPr>
          <a:xfrm flipV="1">
            <a:off x="228600" y="228600"/>
            <a:ext cx="8686800" cy="6387352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838201"/>
            <a:ext cx="1219200" cy="5105400"/>
          </a:xfrm>
        </p:spPr>
        <p:txBody>
          <a:bodyPr vert="eaVert"/>
          <a:lstStyle/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838201"/>
            <a:ext cx="6307138" cy="51054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52060-4E23-C64E-8327-5150F1503FFE}" type="datetimeFigureOut">
              <a:rPr lang="en-US" smtClean="0"/>
              <a:t>20.05.17.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AE483-11E4-BA45-B1FA-40D44DD661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52060-4E23-C64E-8327-5150F1503FFE}" type="datetimeFigureOut">
              <a:rPr lang="en-US" smtClean="0"/>
              <a:t>20.05.17.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AE483-11E4-BA45-B1FA-40D44DD661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4"/>
          <p:cNvGrpSpPr/>
          <p:nvPr/>
        </p:nvGrpSpPr>
        <p:grpSpPr>
          <a:xfrm>
            <a:off x="-1" y="3379694"/>
            <a:ext cx="7543801" cy="2604247"/>
            <a:chOff x="-1" y="3379694"/>
            <a:chExt cx="7543801" cy="2604247"/>
          </a:xfrm>
        </p:grpSpPr>
        <p:grpSp>
          <p:nvGrpSpPr>
            <p:cNvPr id="9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7" name="Snip Single Corner Rectangle 16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ardrop 15"/>
            <p:cNvSpPr/>
            <p:nvPr/>
          </p:nvSpPr>
          <p:spPr>
            <a:xfrm>
              <a:off x="681765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913281"/>
            <a:ext cx="5867400" cy="1470025"/>
          </a:xfrm>
        </p:spPr>
        <p:txBody>
          <a:bodyPr>
            <a:normAutofit/>
          </a:bodyPr>
          <a:lstStyle>
            <a:lvl1pPr algn="r">
              <a:defRPr sz="4600"/>
            </a:lvl1pPr>
          </a:lstStyle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96753"/>
            <a:ext cx="5867400" cy="573741"/>
          </a:xfrm>
        </p:spPr>
        <p:txBody>
          <a:bodyPr>
            <a:normAutofit/>
          </a:bodyPr>
          <a:lstStyle>
            <a:lvl1pPr marL="0" indent="0" algn="r">
              <a:spcBef>
                <a:spcPct val="0"/>
              </a:spcBef>
              <a:buNone/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a-IN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734076" y="4503737"/>
            <a:ext cx="2057400" cy="365125"/>
          </a:xfrm>
        </p:spPr>
        <p:txBody>
          <a:bodyPr lIns="91440" tIns="0" bIns="0" anchor="b" anchorCtr="0"/>
          <a:lstStyle>
            <a:lvl1pPr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3A52060-4E23-C64E-8327-5150F1503FFE}" type="datetimeFigureOut">
              <a:rPr lang="en-US" smtClean="0"/>
              <a:t>20.05.17.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356811" y="4503737"/>
            <a:ext cx="2057397" cy="365125"/>
          </a:xfrm>
        </p:spPr>
        <p:txBody>
          <a:bodyPr lIns="91440" tIns="0" bIns="0" anchor="t" anchorCtr="0"/>
          <a:lstStyle>
            <a:lvl1pPr algn="l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0" y="676835"/>
            <a:ext cx="7543800" cy="2587752"/>
          </a:xfr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ta-IN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flipH="1">
            <a:off x="1600199" y="2126877"/>
            <a:ext cx="7543801" cy="2604247"/>
            <a:chOff x="-1" y="3379694"/>
            <a:chExt cx="7543801" cy="2604247"/>
          </a:xfrm>
        </p:grpSpPr>
        <p:grpSp>
          <p:nvGrpSpPr>
            <p:cNvPr id="7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0" name="Snip Single Corner Rectangle 9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ardrop 8"/>
            <p:cNvSpPr/>
            <p:nvPr/>
          </p:nvSpPr>
          <p:spPr>
            <a:xfrm flipH="1">
              <a:off x="22859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6105" y="2653553"/>
            <a:ext cx="5870448" cy="14721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6105" y="4134881"/>
            <a:ext cx="5870448" cy="57607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4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8033590" y="3475037"/>
            <a:ext cx="1828801" cy="365125"/>
          </a:xfrm>
        </p:spPr>
        <p:txBody>
          <a:bodyPr vert="horz" lIns="91440" tIns="0" rIns="91440" bIns="0" rtlCol="0" anchor="t" anchorCtr="0"/>
          <a:lstStyle>
            <a:lvl1pPr marL="0" algn="l" defTabSz="914400" rtl="0" eaLnBrk="1" latinLnBrk="0" hangingPunct="1">
              <a:defRPr sz="1100" b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658009" y="3475037"/>
            <a:ext cx="1828800" cy="365125"/>
          </a:xfrm>
        </p:spPr>
        <p:txBody>
          <a:bodyPr vert="horz" lIns="91440" tIns="0" rIns="91440" bIns="0" rtlCol="0" anchor="b" anchorCtr="0"/>
          <a:lstStyle>
            <a:lvl1pPr marL="0" algn="l" defTabSz="914400" rtl="0" eaLnBrk="1" latinLnBrk="0" hangingPunct="1">
              <a:defRPr sz="14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7CE38E4D-051A-41E1-86A4-E56916468FD0}" type="datetimeFigureOut">
              <a:rPr lang="en-US" smtClean="0"/>
              <a:t>20.05.17.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nip Diagonal Corner Rectangle 10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Snip Diagonal Corner Rectangle 11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</p:spPr>
        <p:txBody>
          <a:bodyPr/>
          <a:lstStyle/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1" y="1981201"/>
            <a:ext cx="365760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5351" y="1981201"/>
            <a:ext cx="365760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344488">
              <a:defRPr sz="1800"/>
            </a:lvl6pPr>
            <a:lvl7pPr marL="1946275" indent="-344488">
              <a:defRPr sz="1800"/>
            </a:lvl7pPr>
            <a:lvl8pPr marL="1946275" indent="-344488">
              <a:defRPr sz="1800"/>
            </a:lvl8pPr>
            <a:lvl9pPr marL="1946275" indent="-344488">
              <a:defRPr sz="18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52060-4E23-C64E-8327-5150F1503FFE}" type="datetimeFigureOut">
              <a:rPr lang="en-US" smtClean="0"/>
              <a:t>20.05.17.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AE483-11E4-BA45-B1FA-40D44DD661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nip Diagonal Corner Rectangle 11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Snip Diagonal Corner Rectangle 12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52426"/>
            <a:ext cx="3657600" cy="868362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743200"/>
            <a:ext cx="3657600" cy="3213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1" y="1852426"/>
            <a:ext cx="3657600" cy="868362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1" y="2743200"/>
            <a:ext cx="3657600" cy="3213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52060-4E23-C64E-8327-5150F1503FFE}" type="datetimeFigureOut">
              <a:rPr lang="en-US" smtClean="0"/>
              <a:t>20.05.17.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AE483-11E4-BA45-B1FA-40D44DD661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52060-4E23-C64E-8327-5150F1503FFE}" type="datetimeFigureOut">
              <a:rPr lang="en-US" smtClean="0"/>
              <a:t>20.05.17.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AE483-11E4-BA45-B1FA-40D44DD661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/>
          <p:cNvSpPr/>
          <p:nvPr/>
        </p:nvSpPr>
        <p:spPr>
          <a:xfrm flipV="1">
            <a:off x="228600" y="228600"/>
            <a:ext cx="8686800" cy="6387352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52060-4E23-C64E-8327-5150F1503FFE}" type="datetimeFigureOut">
              <a:rPr lang="en-US" smtClean="0"/>
              <a:t>20.05.17.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AE483-11E4-BA45-B1FA-40D44DD661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228600" y="228600"/>
            <a:ext cx="4251960" cy="6387352"/>
            <a:chOff x="228600" y="228600"/>
            <a:chExt cx="4251960" cy="6387352"/>
          </a:xfrm>
        </p:grpSpPr>
        <p:sp>
          <p:nvSpPr>
            <p:cNvPr id="13" name="Snip Diagonal Corner Rectangle 12"/>
            <p:cNvSpPr/>
            <p:nvPr/>
          </p:nvSpPr>
          <p:spPr>
            <a:xfrm flipV="1">
              <a:off x="228600" y="228600"/>
              <a:ext cx="4251960" cy="6387352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Teardrop 13"/>
            <p:cNvSpPr>
              <a:spLocks noChangeAspect="1"/>
            </p:cNvSpPr>
            <p:nvPr/>
          </p:nvSpPr>
          <p:spPr>
            <a:xfrm>
              <a:off x="3886200" y="432548"/>
              <a:ext cx="355002" cy="355002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5" name="Snip Diagonal Corner Rectangle 14"/>
          <p:cNvSpPr/>
          <p:nvPr/>
        </p:nvSpPr>
        <p:spPr>
          <a:xfrm flipV="1">
            <a:off x="4648200" y="228600"/>
            <a:ext cx="4251960" cy="6387352"/>
          </a:xfrm>
          <a:prstGeom prst="snip2DiagRect">
            <a:avLst>
              <a:gd name="adj1" fmla="val 0"/>
              <a:gd name="adj2" fmla="val 379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" y="2177303"/>
            <a:ext cx="3657600" cy="1162050"/>
          </a:xfrm>
        </p:spPr>
        <p:txBody>
          <a:bodyPr anchor="b">
            <a:normAutofit/>
          </a:bodyPr>
          <a:lstStyle>
            <a:lvl1pPr algn="l">
              <a:defRPr sz="3000" b="0">
                <a:solidFill>
                  <a:schemeClr val="accent1"/>
                </a:solidFill>
              </a:defRPr>
            </a:lvl1pPr>
          </a:lstStyle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5380" y="609600"/>
            <a:ext cx="3657600" cy="53340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0" y="3352799"/>
            <a:ext cx="3657600" cy="259080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2000" y="6297706"/>
            <a:ext cx="1295400" cy="365125"/>
          </a:xfrm>
        </p:spPr>
        <p:txBody>
          <a:bodyPr/>
          <a:lstStyle/>
          <a:p>
            <a:fld id="{C3A52060-4E23-C64E-8327-5150F1503FFE}" type="datetimeFigureOut">
              <a:rPr lang="en-US" smtClean="0"/>
              <a:t>20.05.17.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297706"/>
            <a:ext cx="23397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4800" y="6297706"/>
            <a:ext cx="443753" cy="365125"/>
          </a:xfrm>
        </p:spPr>
        <p:txBody>
          <a:bodyPr/>
          <a:lstStyle>
            <a:lvl1pPr algn="l">
              <a:defRPr/>
            </a:lvl1pPr>
          </a:lstStyle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949824"/>
            <a:ext cx="7583488" cy="4007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24391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C3A52060-4E23-C64E-8327-5150F1503FFE}" type="datetimeFigureOut">
              <a:rPr lang="en-US" smtClean="0"/>
              <a:t>20.05.17.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67400" y="6248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4840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7C8AE483-11E4-BA45-B1FA-40D44DD6619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 2" pitchFamily="18" charset="2"/>
        <a:buChar char=""/>
        <a:defRPr sz="22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Relationship Id="rId3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Relationship Id="rId3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4.jpeg"/><Relationship Id="rId3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0.jpeg"/><Relationship Id="rId3" Type="http://schemas.openxmlformats.org/officeDocument/2006/relationships/image" Target="../media/image8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4" Type="http://schemas.openxmlformats.org/officeDocument/2006/relationships/image" Target="../media/image84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87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4" Type="http://schemas.openxmlformats.org/officeDocument/2006/relationships/image" Target="../media/image90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4" Type="http://schemas.openxmlformats.org/officeDocument/2006/relationships/image" Target="../media/image93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4" Type="http://schemas.openxmlformats.org/officeDocument/2006/relationships/image" Target="../media/image96.jpe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4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4" Type="http://schemas.openxmlformats.org/officeDocument/2006/relationships/image" Target="../media/image102.jpeg"/><Relationship Id="rId5" Type="http://schemas.openxmlformats.org/officeDocument/2006/relationships/image" Target="../media/image103.jpe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0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emf"/><Relationship Id="rId3" Type="http://schemas.openxmlformats.org/officeDocument/2006/relationships/image" Target="../media/image10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052" y="3752949"/>
            <a:ext cx="6635621" cy="2128197"/>
          </a:xfrm>
        </p:spPr>
        <p:txBody>
          <a:bodyPr>
            <a:normAutofit fontScale="90000"/>
          </a:bodyPr>
          <a:lstStyle/>
          <a:p>
            <a:r>
              <a:rPr lang="ta-IN" sz="2800" b="1" dirty="0" smtClean="0">
                <a:latin typeface="Arial"/>
                <a:cs typeface="Arial"/>
              </a:rPr>
              <a:t>Erasmus+ Ecological literacy</a:t>
            </a:r>
            <a:br>
              <a:rPr lang="ta-IN" sz="2800" b="1" dirty="0" smtClean="0">
                <a:latin typeface="Arial"/>
                <a:cs typeface="Arial"/>
              </a:rPr>
            </a:br>
            <a:r>
              <a:rPr lang="en-US" sz="2800" b="1" dirty="0" smtClean="0">
                <a:latin typeface="Arial"/>
                <a:cs typeface="Arial"/>
              </a:rPr>
              <a:t>2</a:t>
            </a:r>
            <a:r>
              <a:rPr lang="en-US" sz="2800" b="1" baseline="30000" dirty="0" smtClean="0">
                <a:latin typeface="Arial"/>
                <a:cs typeface="Arial"/>
              </a:rPr>
              <a:t>nd</a:t>
            </a:r>
            <a:r>
              <a:rPr lang="en-US" sz="2800" b="1" dirty="0" smtClean="0">
                <a:latin typeface="Arial"/>
                <a:cs typeface="Arial"/>
              </a:rPr>
              <a:t> </a:t>
            </a:r>
            <a:r>
              <a:rPr lang="en-US" sz="2800" b="1" dirty="0">
                <a:latin typeface="Arial"/>
                <a:cs typeface="Arial"/>
              </a:rPr>
              <a:t>short-term exchange of </a:t>
            </a:r>
            <a:r>
              <a:rPr lang="en-US" sz="2800" b="1" dirty="0" smtClean="0">
                <a:latin typeface="Arial"/>
                <a:cs typeface="Arial"/>
              </a:rPr>
              <a:t>students</a:t>
            </a:r>
            <a:r>
              <a:rPr lang="ta-IN" sz="2800" b="1" dirty="0" smtClean="0">
                <a:latin typeface="Arial"/>
                <a:cs typeface="Arial"/>
              </a:rPr>
              <a:t/>
            </a:r>
            <a:br>
              <a:rPr lang="ta-IN" sz="2800" b="1" dirty="0" smtClean="0">
                <a:latin typeface="Arial"/>
                <a:cs typeface="Arial"/>
              </a:rPr>
            </a:br>
            <a:r>
              <a:rPr lang="ta-IN" sz="2800" b="1" dirty="0" smtClean="0">
                <a:latin typeface="Arial"/>
                <a:cs typeface="Arial"/>
              </a:rPr>
              <a:t/>
            </a:r>
            <a:br>
              <a:rPr lang="ta-IN" sz="2800" b="1" dirty="0" smtClean="0">
                <a:latin typeface="Arial"/>
                <a:cs typeface="Arial"/>
              </a:rPr>
            </a:br>
            <a:r>
              <a:rPr lang="ta-IN" sz="2800" b="1" dirty="0">
                <a:latin typeface="Arial"/>
                <a:cs typeface="Arial"/>
              </a:rPr>
              <a:t>1st Primary School Čakovec, </a:t>
            </a:r>
            <a:r>
              <a:rPr lang="ta-IN" sz="2800" b="1" dirty="0" smtClean="0">
                <a:latin typeface="Arial"/>
                <a:cs typeface="Arial"/>
              </a:rPr>
              <a:t>Croatia</a:t>
            </a:r>
            <a:br>
              <a:rPr lang="ta-IN" sz="2800" b="1" dirty="0" smtClean="0">
                <a:latin typeface="Arial"/>
                <a:cs typeface="Arial"/>
              </a:rPr>
            </a:br>
            <a:r>
              <a:rPr lang="ta-IN" sz="2800" b="1" dirty="0" smtClean="0">
                <a:latin typeface="Arial"/>
                <a:cs typeface="Arial"/>
              </a:rPr>
              <a:t>23-29/04/2017</a:t>
            </a:r>
            <a:br>
              <a:rPr lang="ta-IN" sz="2800" b="1" dirty="0" smtClean="0">
                <a:latin typeface="Arial"/>
                <a:cs typeface="Arial"/>
              </a:rPr>
            </a:br>
            <a:r>
              <a:rPr lang="en-US" sz="2000" b="1" dirty="0">
                <a:latin typeface="Arial"/>
                <a:cs typeface="Arial"/>
              </a:rPr>
              <a:t>http://</a:t>
            </a:r>
            <a:r>
              <a:rPr lang="en-US" sz="2000" b="1" dirty="0" err="1">
                <a:latin typeface="Arial"/>
                <a:cs typeface="Arial"/>
              </a:rPr>
              <a:t>os-prva-ck.skole.hr</a:t>
            </a:r>
            <a:r>
              <a:rPr lang="en-US" sz="2000" b="1" dirty="0">
                <a:latin typeface="Arial"/>
                <a:cs typeface="Arial"/>
              </a:rPr>
              <a:t>/</a:t>
            </a:r>
            <a:r>
              <a:rPr lang="en-US" sz="2000" b="1" dirty="0" err="1">
                <a:latin typeface="Arial"/>
                <a:cs typeface="Arial"/>
              </a:rPr>
              <a:t>projekti</a:t>
            </a:r>
            <a:r>
              <a:rPr lang="en-US" sz="2000" b="1" dirty="0">
                <a:latin typeface="Arial"/>
                <a:cs typeface="Arial"/>
              </a:rPr>
              <a:t>/</a:t>
            </a:r>
            <a:r>
              <a:rPr lang="en-US" sz="2000" b="1" dirty="0" err="1">
                <a:latin typeface="Arial"/>
                <a:cs typeface="Arial"/>
              </a:rPr>
              <a:t>ecological_literacy</a:t>
            </a:r>
            <a:endParaRPr lang="en-US" sz="2000" b="1" dirty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6870" y="756603"/>
            <a:ext cx="2303606" cy="23036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92" y="1408792"/>
            <a:ext cx="5004399" cy="99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98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081488" y="979176"/>
            <a:ext cx="5062511" cy="803275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visit to solar collectors</a:t>
            </a:r>
          </a:p>
        </p:txBody>
      </p:sp>
      <p:pic>
        <p:nvPicPr>
          <p:cNvPr id="4" name="Content Placeholder 3" descr="IMG_2631.JPG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081489" cy="3335212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IMG_263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9853" y="2759889"/>
            <a:ext cx="5464147" cy="4098111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7770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2138" y="5366261"/>
            <a:ext cx="4152984" cy="108698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visit to the adventure park </a:t>
            </a:r>
            <a:r>
              <a:rPr lang="en-US" sz="3200" b="1" dirty="0" err="1"/>
              <a:t>Accredo</a:t>
            </a:r>
            <a:endParaRPr lang="en-US" sz="2800" b="1" dirty="0"/>
          </a:p>
        </p:txBody>
      </p:sp>
      <p:pic>
        <p:nvPicPr>
          <p:cNvPr id="3" name="Picture 2" descr="IMG_264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946517" cy="3709888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IMG_264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51418"/>
            <a:ext cx="4808775" cy="3606581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IMG_265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3808" y="1678082"/>
            <a:ext cx="4570192" cy="3427644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8011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086" y="1153892"/>
            <a:ext cx="4005718" cy="1484009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visit to the adventure park </a:t>
            </a:r>
            <a:r>
              <a:rPr lang="en-US" sz="3200" b="1" dirty="0" err="1"/>
              <a:t>Accredo</a:t>
            </a:r>
            <a:endParaRPr lang="en-US" sz="2800" b="1" dirty="0"/>
          </a:p>
        </p:txBody>
      </p:sp>
      <p:pic>
        <p:nvPicPr>
          <p:cNvPr id="3" name="Picture 2" descr="IMG_265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8804" y="3224103"/>
            <a:ext cx="4845196" cy="3633897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IMG_268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13246"/>
            <a:ext cx="4859672" cy="3644754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IMG_268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6121" y="0"/>
            <a:ext cx="4727879" cy="3545909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3371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3465"/>
            <a:ext cx="8153400" cy="60960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visit to the adventure park </a:t>
            </a:r>
            <a:r>
              <a:rPr lang="en-US" sz="2800" b="1" dirty="0" err="1"/>
              <a:t>Accredo</a:t>
            </a:r>
            <a:endParaRPr lang="en-US" sz="2800" b="1" dirty="0"/>
          </a:p>
        </p:txBody>
      </p:sp>
      <p:pic>
        <p:nvPicPr>
          <p:cNvPr id="5" name="Picture 4" descr="IMG_268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216" y="0"/>
            <a:ext cx="5076784" cy="3807588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Placeholder 2" descr="IMG_2723.JPG"/>
          <p:cNvPicPr>
            <a:picLocks noGrp="1" noChangeAspect="1"/>
          </p:cNvPicPr>
          <p:nvPr>
            <p:ph type="pic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0" y="1668559"/>
            <a:ext cx="5830030" cy="2866833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3022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018" y="354699"/>
            <a:ext cx="4152984" cy="1729569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reception </a:t>
            </a:r>
            <a:r>
              <a:rPr lang="ta-IN" sz="3200" b="1" dirty="0" smtClean="0"/>
              <a:t/>
            </a:r>
            <a:br>
              <a:rPr lang="ta-IN" sz="3200" b="1" dirty="0" smtClean="0"/>
            </a:br>
            <a:r>
              <a:rPr lang="en-US" sz="3200" b="1" dirty="0" smtClean="0"/>
              <a:t>at </a:t>
            </a:r>
            <a:r>
              <a:rPr lang="en-US" sz="3200" b="1" dirty="0"/>
              <a:t>the school</a:t>
            </a:r>
            <a:endParaRPr lang="en-US" sz="2800" b="1" dirty="0"/>
          </a:p>
        </p:txBody>
      </p:sp>
      <p:pic>
        <p:nvPicPr>
          <p:cNvPr id="3" name="Picture 2" descr="IMG_273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1859" y="2428855"/>
            <a:ext cx="5822140" cy="4429144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IMG_273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6976" y="0"/>
            <a:ext cx="4697023" cy="3522767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IMG_2758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553643" y="2982498"/>
            <a:ext cx="4429144" cy="3321858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9715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74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15913" cy="3386935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IMG_274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6284" y="0"/>
            <a:ext cx="4747716" cy="3560787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IMG_274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717" y="3560788"/>
            <a:ext cx="4396282" cy="3297212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IMG_2764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97212"/>
            <a:ext cx="4747717" cy="3560787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581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3465"/>
            <a:ext cx="8153400" cy="60960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tour of the school</a:t>
            </a:r>
          </a:p>
        </p:txBody>
      </p:sp>
      <p:pic>
        <p:nvPicPr>
          <p:cNvPr id="3" name="Picture Placeholder 2" descr="IMG_2748.JPG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-1013901" y="1013903"/>
            <a:ext cx="4633009" cy="2605204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IMG_2781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519311" y="1085894"/>
            <a:ext cx="4633012" cy="2461223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IMG_2787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6428" y="811674"/>
            <a:ext cx="4077571" cy="3821336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6405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696" y="295833"/>
            <a:ext cx="8660629" cy="802591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/>
              <a:t>workshops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1217" y="1949823"/>
            <a:ext cx="8204820" cy="4335545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40863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2138" y="5366261"/>
            <a:ext cx="4152984" cy="108698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workshops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666" y="1062773"/>
            <a:ext cx="4177895" cy="3124970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2138" y="2546144"/>
            <a:ext cx="4152984" cy="3037513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98150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2138" y="5366261"/>
            <a:ext cx="4152984" cy="108698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workshops</a:t>
            </a:r>
          </a:p>
        </p:txBody>
      </p:sp>
      <p:pic>
        <p:nvPicPr>
          <p:cNvPr id="5" name="Picture 4" descr="IMG_2797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08241" y="-479383"/>
            <a:ext cx="2887582" cy="4280570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IMG_280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748" y="3104693"/>
            <a:ext cx="4280569" cy="3557906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IMG_280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9054" y="1639190"/>
            <a:ext cx="5264946" cy="3948710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6171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IMG_2501.JPG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 flipH="1">
            <a:off x="928841" y="3078348"/>
            <a:ext cx="2822759" cy="4243243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1143000"/>
            <a:ext cx="3657600" cy="4794682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chemeClr val="accent1"/>
                </a:solidFill>
                <a:latin typeface="+mj-lt"/>
              </a:rPr>
              <a:t>trip to the river Mura;</a:t>
            </a:r>
          </a:p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chemeClr val="accent1"/>
                </a:solidFill>
                <a:latin typeface="+mj-lt"/>
              </a:rPr>
              <a:t>visit to </a:t>
            </a:r>
            <a:r>
              <a:rPr lang="en-US" sz="2800" b="1" dirty="0" err="1">
                <a:solidFill>
                  <a:schemeClr val="accent1"/>
                </a:solidFill>
                <a:latin typeface="+mj-lt"/>
              </a:rPr>
              <a:t>Sveti</a:t>
            </a:r>
            <a:r>
              <a:rPr lang="en-US" sz="2800" b="1" dirty="0">
                <a:solidFill>
                  <a:schemeClr val="accent1"/>
                </a:solidFill>
                <a:latin typeface="+mj-lt"/>
              </a:rPr>
              <a:t> Martin </a:t>
            </a:r>
            <a:r>
              <a:rPr lang="en-US" sz="2800" b="1" dirty="0" err="1">
                <a:solidFill>
                  <a:schemeClr val="accent1"/>
                </a:solidFill>
                <a:latin typeface="+mj-lt"/>
              </a:rPr>
              <a:t>na</a:t>
            </a:r>
            <a:r>
              <a:rPr lang="en-US" sz="28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+mj-lt"/>
              </a:rPr>
              <a:t>Muri</a:t>
            </a:r>
            <a:r>
              <a:rPr lang="en-US" sz="28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b="1" dirty="0" smtClean="0">
                <a:solidFill>
                  <a:schemeClr val="accent1"/>
                </a:solidFill>
                <a:latin typeface="+mj-lt"/>
              </a:rPr>
              <a:t>(</a:t>
            </a:r>
            <a:r>
              <a:rPr lang="en-US" sz="2800" b="1" dirty="0">
                <a:solidFill>
                  <a:schemeClr val="accent1"/>
                </a:solidFill>
                <a:latin typeface="+mj-lt"/>
              </a:rPr>
              <a:t>educational eco trail and mill)</a:t>
            </a:r>
          </a:p>
        </p:txBody>
      </p:sp>
      <p:pic>
        <p:nvPicPr>
          <p:cNvPr id="5" name="Picture 4" descr="3515752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9311" y="531923"/>
            <a:ext cx="4624689" cy="3071083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mlin4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9311" y="3603006"/>
            <a:ext cx="4606241" cy="2631610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4403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3465"/>
            <a:ext cx="8153400" cy="60960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workshops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5601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696" y="295833"/>
            <a:ext cx="8660629" cy="802591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/>
              <a:t>workshops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8041" y="1671756"/>
            <a:ext cx="8664284" cy="4936567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45132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696" y="295833"/>
            <a:ext cx="8660629" cy="802591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/>
              <a:t>workshops</a:t>
            </a:r>
          </a:p>
        </p:txBody>
      </p:sp>
      <p:pic>
        <p:nvPicPr>
          <p:cNvPr id="3" name="Content Placeholder 2" descr="IMG_2790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2406" y="1673769"/>
            <a:ext cx="5957660" cy="3148113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IMG_2795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9561" y="3438496"/>
            <a:ext cx="5922764" cy="3180681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95347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3579" y="4917568"/>
            <a:ext cx="4152984" cy="129685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boating </a:t>
            </a:r>
            <a:r>
              <a:rPr lang="ta-IN" sz="3200" b="1" dirty="0" smtClean="0"/>
              <a:t/>
            </a:r>
            <a:br>
              <a:rPr lang="ta-IN" sz="3200" b="1" dirty="0" smtClean="0"/>
            </a:br>
            <a:r>
              <a:rPr lang="en-US" sz="3200" b="1" dirty="0" smtClean="0"/>
              <a:t>on </a:t>
            </a:r>
            <a:r>
              <a:rPr lang="en-US" sz="3200" b="1" dirty="0"/>
              <a:t>the river Drava </a:t>
            </a:r>
            <a:endParaRPr lang="en-US" sz="2800" b="1" dirty="0"/>
          </a:p>
        </p:txBody>
      </p:sp>
      <p:pic>
        <p:nvPicPr>
          <p:cNvPr id="5" name="Picture 4" descr="IMG_284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140"/>
            <a:ext cx="6136060" cy="4602045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IMG_2825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61129" y="2984036"/>
            <a:ext cx="3112833" cy="4635096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IMG_2829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126083" y="573989"/>
            <a:ext cx="4591904" cy="3443928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44050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137" y="556835"/>
            <a:ext cx="3698946" cy="108698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boating on </a:t>
            </a:r>
            <a:r>
              <a:rPr lang="ta-IN" sz="3200" b="1" dirty="0" smtClean="0"/>
              <a:t/>
            </a:r>
            <a:br>
              <a:rPr lang="ta-IN" sz="3200" b="1" dirty="0" smtClean="0"/>
            </a:br>
            <a:r>
              <a:rPr lang="en-US" sz="3200" b="1" dirty="0" smtClean="0"/>
              <a:t>the </a:t>
            </a:r>
            <a:r>
              <a:rPr lang="en-US" sz="3200" b="1" dirty="0"/>
              <a:t>river Drava </a:t>
            </a:r>
            <a:endParaRPr lang="en-US" sz="2800" b="1" dirty="0"/>
          </a:p>
        </p:txBody>
      </p:sp>
      <p:pic>
        <p:nvPicPr>
          <p:cNvPr id="3" name="Picture 2" descr="IMG_287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1157" y="2865868"/>
            <a:ext cx="5322843" cy="3916142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IMG_2880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05"/>
          <a:stretch/>
        </p:blipFill>
        <p:spPr>
          <a:xfrm>
            <a:off x="3821156" y="119411"/>
            <a:ext cx="5322844" cy="2746457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IMG_2886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08279"/>
            <a:ext cx="3821157" cy="4849721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90131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3465"/>
            <a:ext cx="8153400" cy="60960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visit to the </a:t>
            </a:r>
            <a:r>
              <a:rPr lang="en-US" sz="2800" b="1" dirty="0" err="1"/>
              <a:t>Trakošćan</a:t>
            </a:r>
            <a:r>
              <a:rPr lang="en-US" sz="2800" b="1" dirty="0"/>
              <a:t> castle </a:t>
            </a:r>
          </a:p>
        </p:txBody>
      </p:sp>
      <p:pic>
        <p:nvPicPr>
          <p:cNvPr id="3" name="Picture Placeholder 2" descr="IMG_2926.JPG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99126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2138" y="5366261"/>
            <a:ext cx="4152984" cy="108698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visit to the </a:t>
            </a:r>
            <a:r>
              <a:rPr lang="en-US" sz="3200" b="1" dirty="0" err="1"/>
              <a:t>Trakošćan</a:t>
            </a:r>
            <a:r>
              <a:rPr lang="en-US" sz="3200" b="1" dirty="0"/>
              <a:t> castle </a:t>
            </a:r>
          </a:p>
        </p:txBody>
      </p:sp>
      <p:pic>
        <p:nvPicPr>
          <p:cNvPr id="3" name="Picture 2" descr="IMG_291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770707" y="770705"/>
            <a:ext cx="6165656" cy="4624243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IMG_291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54" y="3343512"/>
            <a:ext cx="4608089" cy="3514488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IMG_2935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289640" y="334603"/>
            <a:ext cx="5188963" cy="4519757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60776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3465"/>
            <a:ext cx="8153400" cy="60960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tour of the capital city of Zagreb</a:t>
            </a:r>
          </a:p>
        </p:txBody>
      </p:sp>
      <p:pic>
        <p:nvPicPr>
          <p:cNvPr id="3" name="Picture Placeholder 2" descr="IMG_2947.JPG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75669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696" y="295833"/>
            <a:ext cx="8660629" cy="802591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/>
              <a:t>tour of the capital city of Zagreb</a:t>
            </a:r>
          </a:p>
        </p:txBody>
      </p:sp>
      <p:pic>
        <p:nvPicPr>
          <p:cNvPr id="4" name="Content Placeholder 3" descr="IMG_2949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121625" y="223132"/>
            <a:ext cx="4929246" cy="7370560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63359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696" y="295833"/>
            <a:ext cx="8660629" cy="802591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/>
              <a:t>trip to </a:t>
            </a:r>
            <a:r>
              <a:rPr lang="en-US" sz="2800" b="1" dirty="0" err="1"/>
              <a:t>Varaždin</a:t>
            </a:r>
            <a:endParaRPr lang="en-US" sz="2800" b="1" dirty="0"/>
          </a:p>
        </p:txBody>
      </p:sp>
      <p:pic>
        <p:nvPicPr>
          <p:cNvPr id="4" name="Content Placeholder 3" descr="IMG_2962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28335"/>
            <a:ext cx="9141032" cy="5229666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7883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696" y="295833"/>
            <a:ext cx="8660629" cy="103143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/>
              <a:t>trip to the river Mura</a:t>
            </a:r>
            <a:r>
              <a:rPr lang="en-US" sz="2800" b="1" dirty="0" smtClean="0"/>
              <a:t>;</a:t>
            </a:r>
            <a:r>
              <a:rPr lang="ta-IN" sz="2800" b="1" dirty="0" smtClean="0"/>
              <a:t> </a:t>
            </a:r>
            <a:r>
              <a:rPr lang="en-US" sz="2800" b="1" dirty="0" smtClean="0"/>
              <a:t>visit </a:t>
            </a:r>
            <a:r>
              <a:rPr lang="en-US" sz="2800" b="1" dirty="0"/>
              <a:t>to </a:t>
            </a:r>
            <a:r>
              <a:rPr lang="en-US" sz="2800" b="1" dirty="0" err="1"/>
              <a:t>Sveti</a:t>
            </a:r>
            <a:r>
              <a:rPr lang="en-US" sz="2800" b="1" dirty="0"/>
              <a:t> Martin </a:t>
            </a:r>
            <a:r>
              <a:rPr lang="en-US" sz="2800" b="1" dirty="0" err="1"/>
              <a:t>na</a:t>
            </a:r>
            <a:r>
              <a:rPr lang="en-US" sz="2800" b="1" dirty="0"/>
              <a:t> </a:t>
            </a:r>
            <a:r>
              <a:rPr lang="en-US" sz="2800" b="1" dirty="0" err="1"/>
              <a:t>Muri</a:t>
            </a:r>
            <a:r>
              <a:rPr lang="en-US" sz="2800" b="1" dirty="0"/>
              <a:t> (educational eco trail and mill)</a:t>
            </a:r>
          </a:p>
        </p:txBody>
      </p:sp>
      <p:pic>
        <p:nvPicPr>
          <p:cNvPr id="4" name="Content Placeholder 3" descr="IMG_2498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6213" y="1703917"/>
            <a:ext cx="8809938" cy="4930464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15766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7689" y="4304605"/>
            <a:ext cx="4152984" cy="108698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trip to </a:t>
            </a:r>
            <a:r>
              <a:rPr lang="en-US" sz="3200" b="1" dirty="0" err="1"/>
              <a:t>Varaždin</a:t>
            </a:r>
            <a:endParaRPr lang="en-US" sz="3200" b="1" dirty="0"/>
          </a:p>
        </p:txBody>
      </p:sp>
      <p:pic>
        <p:nvPicPr>
          <p:cNvPr id="3" name="Picture 2" descr="IMG_296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4707688" cy="3408646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IMG_297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408646"/>
            <a:ext cx="4707689" cy="3449354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IMG_2978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7689" y="0"/>
            <a:ext cx="4436310" cy="3408646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86005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3465"/>
            <a:ext cx="8153400" cy="60960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swimming at the pools</a:t>
            </a:r>
          </a:p>
        </p:txBody>
      </p:sp>
      <p:pic>
        <p:nvPicPr>
          <p:cNvPr id="3" name="Picture Placeholder 2" descr="IMG_2992.JPG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59794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696" y="295833"/>
            <a:ext cx="8660629" cy="802591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/>
              <a:t>visit to </a:t>
            </a:r>
            <a:r>
              <a:rPr lang="en-US" sz="2800" b="1" dirty="0" err="1"/>
              <a:t>Tehnix</a:t>
            </a:r>
            <a:endParaRPr lang="en-US" sz="2800" b="1" dirty="0"/>
          </a:p>
        </p:txBody>
      </p:sp>
      <p:pic>
        <p:nvPicPr>
          <p:cNvPr id="4" name="Content Placeholder 3" descr="IMG_2996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-1245916" y="2819972"/>
            <a:ext cx="5283943" cy="2792112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IMG_2997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2112" y="1574057"/>
            <a:ext cx="6351888" cy="5283944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93127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434" y="4684040"/>
            <a:ext cx="4152984" cy="108698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visit to </a:t>
            </a:r>
            <a:r>
              <a:rPr lang="en-US" sz="3200" b="1" dirty="0" err="1"/>
              <a:t>Tehnix</a:t>
            </a:r>
            <a:endParaRPr lang="en-US" sz="3200" b="1" dirty="0"/>
          </a:p>
        </p:txBody>
      </p:sp>
      <p:pic>
        <p:nvPicPr>
          <p:cNvPr id="4" name="Picture 3" descr="IMG_300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336991" y="1044843"/>
            <a:ext cx="6513789" cy="4885341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IMG_299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95" y="78641"/>
            <a:ext cx="5699252" cy="4274439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98865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696" y="295833"/>
            <a:ext cx="8660629" cy="802591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/>
              <a:t>visit to </a:t>
            </a:r>
            <a:r>
              <a:rPr lang="ta-IN" sz="2800" b="1" dirty="0" smtClean="0"/>
              <a:t>Donji Vidovec</a:t>
            </a:r>
            <a:endParaRPr lang="en-US" sz="2800" b="1" dirty="0"/>
          </a:p>
        </p:txBody>
      </p:sp>
      <p:pic>
        <p:nvPicPr>
          <p:cNvPr id="4" name="Content Placeholder 3" descr="IMG_3014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-1259389" y="2776306"/>
            <a:ext cx="5341083" cy="2822306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IMG_3015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926560" y="2412662"/>
            <a:ext cx="5341082" cy="3549595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IMG_3017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847949" y="2561949"/>
            <a:ext cx="5346099" cy="3246003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12513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3465"/>
            <a:ext cx="8153400" cy="60960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/>
              <a:t>V</a:t>
            </a:r>
            <a:r>
              <a:rPr lang="ta-IN" sz="2800" b="1" dirty="0" smtClean="0"/>
              <a:t>isit to Donji Vidovec</a:t>
            </a:r>
            <a:endParaRPr lang="en-US" sz="2800" b="1" dirty="0"/>
          </a:p>
        </p:txBody>
      </p:sp>
      <p:pic>
        <p:nvPicPr>
          <p:cNvPr id="3" name="Picture Placeholder 2" descr="IMG_3007.JPG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96243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3465"/>
            <a:ext cx="8153400" cy="60960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/>
              <a:t>V</a:t>
            </a:r>
            <a:r>
              <a:rPr lang="ta-IN" sz="2800" b="1" dirty="0" smtClean="0"/>
              <a:t>isit to Donji Vidovec</a:t>
            </a:r>
            <a:endParaRPr lang="en-US" sz="2800" b="1" dirty="0"/>
          </a:p>
        </p:txBody>
      </p:sp>
      <p:pic>
        <p:nvPicPr>
          <p:cNvPr id="5" name="Picture Placeholder 4" descr="IMG_3008.JPG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537399" y="1016265"/>
            <a:ext cx="4483126" cy="4267200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IMG_3010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85" y="97700"/>
            <a:ext cx="4537399" cy="4697744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97962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814" y="377585"/>
            <a:ext cx="4152984" cy="108698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C</a:t>
            </a:r>
            <a:r>
              <a:rPr lang="ta-IN" sz="3200" b="1" dirty="0" smtClean="0"/>
              <a:t>ultural afternoon</a:t>
            </a:r>
            <a:endParaRPr lang="en-US" sz="3200" b="1" dirty="0"/>
          </a:p>
        </p:txBody>
      </p:sp>
      <p:pic>
        <p:nvPicPr>
          <p:cNvPr id="3" name="Picture 2" descr="IMG_302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9110" y="3419332"/>
            <a:ext cx="4584889" cy="3438667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IMG_302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1798" y="1"/>
            <a:ext cx="4762202" cy="3438668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IMG_3025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88728" y="2110162"/>
            <a:ext cx="4936566" cy="4559110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9770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018" y="5366261"/>
            <a:ext cx="4152984" cy="108698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C</a:t>
            </a:r>
            <a:r>
              <a:rPr lang="ta-IN" sz="3200" b="1" dirty="0" smtClean="0"/>
              <a:t>ultural afternoon</a:t>
            </a:r>
            <a:endParaRPr lang="en-US" sz="3200" b="1" dirty="0"/>
          </a:p>
        </p:txBody>
      </p:sp>
      <p:pic>
        <p:nvPicPr>
          <p:cNvPr id="3" name="Picture 2" descr="IMG_302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214" y="119411"/>
            <a:ext cx="4429069" cy="3321802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IMG_3023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213" y="3278379"/>
            <a:ext cx="4429069" cy="2366512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IMG_3030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542081" y="1165612"/>
            <a:ext cx="6513788" cy="4421387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55776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018" y="263165"/>
            <a:ext cx="4152984" cy="108698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awarding certificates</a:t>
            </a:r>
          </a:p>
        </p:txBody>
      </p:sp>
      <p:pic>
        <p:nvPicPr>
          <p:cNvPr id="4" name="Picture 3" descr="18157646_10155235623998850_6786555193605164342_n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32934"/>
            <a:ext cx="7233422" cy="5425066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18157276_10155235624443850_9071932053934378669_n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5913" y="3386935"/>
            <a:ext cx="4628086" cy="3471064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18199534_10155235623628850_7811888823798998414_n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5913" y="46137"/>
            <a:ext cx="4628086" cy="3471064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5577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" y="609323"/>
            <a:ext cx="3657600" cy="178251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b="1" dirty="0"/>
              <a:t>reception with the mayor of the town of </a:t>
            </a:r>
            <a:r>
              <a:rPr lang="en-US" sz="3100" b="1" dirty="0" err="1" smtClean="0"/>
              <a:t>Čakovec</a:t>
            </a:r>
            <a:r>
              <a:rPr lang="ta-IN" sz="3100" b="1" dirty="0" smtClean="0"/>
              <a:t> </a:t>
            </a:r>
            <a:r>
              <a:rPr lang="ta-IN" sz="3100" b="1" dirty="0" smtClean="0"/>
              <a:t/>
            </a:r>
            <a:br>
              <a:rPr lang="ta-IN" sz="3100" b="1" dirty="0" smtClean="0"/>
            </a:br>
            <a:r>
              <a:rPr lang="ta-IN" sz="2800" b="1" dirty="0" smtClean="0"/>
              <a:t>Mr</a:t>
            </a:r>
            <a:r>
              <a:rPr lang="ta-IN" sz="2800" b="1" dirty="0" smtClean="0"/>
              <a:t>. Stjepan Kovač</a:t>
            </a:r>
            <a:endParaRPr lang="en-US" sz="28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7" t="-274" r="-125"/>
          <a:stretch/>
        </p:blipFill>
        <p:spPr>
          <a:xfrm>
            <a:off x="4376116" y="240233"/>
            <a:ext cx="4767884" cy="3175241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4167" y="3415474"/>
            <a:ext cx="4799833" cy="3196763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IMG_251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39673" y="3269893"/>
            <a:ext cx="3608916" cy="2706687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95547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577" y="4965652"/>
            <a:ext cx="3850332" cy="108698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awarding </a:t>
            </a:r>
            <a:r>
              <a:rPr lang="ta-IN" sz="3200" b="1" dirty="0" smtClean="0"/>
              <a:t/>
            </a:r>
            <a:br>
              <a:rPr lang="ta-IN" sz="3200" b="1" dirty="0" smtClean="0"/>
            </a:br>
            <a:r>
              <a:rPr lang="en-US" sz="3200" b="1" dirty="0" smtClean="0"/>
              <a:t>certificates</a:t>
            </a:r>
            <a:endParaRPr lang="en-US" sz="3200" b="1" dirty="0"/>
          </a:p>
        </p:txBody>
      </p:sp>
      <p:pic>
        <p:nvPicPr>
          <p:cNvPr id="5" name="Picture 4" descr="18198322_10155235624253850_7694672981690439713_n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577" y="434222"/>
            <a:ext cx="5427780" cy="4070835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18194110_10155235624143850_3844806929507099475_n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6447" y="173689"/>
            <a:ext cx="4716437" cy="3473779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18194155_10155235622463850_1265620042500257954_n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4909" y="3186784"/>
            <a:ext cx="4877975" cy="3421538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35366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3465"/>
            <a:ext cx="8153400" cy="60960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/>
              <a:t>P</a:t>
            </a:r>
            <a:r>
              <a:rPr lang="ta-IN" sz="2800" b="1" dirty="0" smtClean="0"/>
              <a:t>arty dinner</a:t>
            </a:r>
            <a:endParaRPr lang="en-US" sz="2800" b="1" dirty="0"/>
          </a:p>
        </p:txBody>
      </p:sp>
      <p:pic>
        <p:nvPicPr>
          <p:cNvPr id="3" name="Picture Placeholder 2" descr="18157547_10155235629633850_2101722221892858700_n.jpg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"/>
          <a:stretch/>
        </p:blipFill>
        <p:spPr>
          <a:xfrm flipH="1">
            <a:off x="260519" y="543412"/>
            <a:ext cx="3191376" cy="4267200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18193691_10155235628908850_2583423687542005144_n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3124" y="0"/>
            <a:ext cx="4660875" cy="3495656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18222428_10155235629098850_6366927806573876640_n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683" y="2486861"/>
            <a:ext cx="3569591" cy="2677193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29122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696" y="295833"/>
            <a:ext cx="8660629" cy="802591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/>
              <a:t>V</a:t>
            </a:r>
            <a:r>
              <a:rPr lang="ta-IN" sz="2800" b="1" dirty="0" smtClean="0"/>
              <a:t>isit to the museum</a:t>
            </a:r>
            <a:endParaRPr lang="en-US" sz="2800" b="1" dirty="0"/>
          </a:p>
        </p:txBody>
      </p:sp>
      <p:pic>
        <p:nvPicPr>
          <p:cNvPr id="4" name="Content Placeholder 3" descr="IMG_20170429_104838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1696" y="1704324"/>
            <a:ext cx="5279717" cy="2789878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IMG_20170429_10491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6483" y="1997423"/>
            <a:ext cx="3287199" cy="4382932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IMG_20170429_104939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8206" y="3582336"/>
            <a:ext cx="2253207" cy="3004276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78125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3465"/>
            <a:ext cx="8153400" cy="60960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celebration day of the County of </a:t>
            </a:r>
            <a:r>
              <a:rPr lang="en-US" sz="2800" b="1" dirty="0" err="1"/>
              <a:t>Međimurje</a:t>
            </a:r>
            <a:r>
              <a:rPr lang="en-US" sz="2800" b="1" dirty="0"/>
              <a:t> </a:t>
            </a:r>
          </a:p>
        </p:txBody>
      </p:sp>
      <p:pic>
        <p:nvPicPr>
          <p:cNvPr id="3" name="Picture Placeholder 2" descr="IMG_1511.jpg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735879" y="2594479"/>
            <a:ext cx="5235263" cy="2574365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treci_dan_proslave_dana_zupanije_1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09" y="97700"/>
            <a:ext cx="4799485" cy="3197657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zene-7_335459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09" y="2904745"/>
            <a:ext cx="4025065" cy="2264099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vtdani5-6_0_630x390c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1894" y="97700"/>
            <a:ext cx="4039248" cy="2692832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92790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23666"/>
            <a:ext cx="2711452" cy="2711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928" y="4970523"/>
            <a:ext cx="4406900" cy="876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6449" y="2448572"/>
            <a:ext cx="6875876" cy="2082428"/>
          </a:xfrm>
        </p:spPr>
        <p:txBody>
          <a:bodyPr>
            <a:normAutofit fontScale="90000"/>
          </a:bodyPr>
          <a:lstStyle/>
          <a:p>
            <a:pPr algn="ctr"/>
            <a:r>
              <a:rPr lang="ta-IN" sz="2800" b="1" dirty="0" smtClean="0">
                <a:latin typeface="Arial"/>
                <a:cs typeface="Arial"/>
              </a:rPr>
              <a:t>Erasmus+ Ecological literacy</a:t>
            </a:r>
            <a:br>
              <a:rPr lang="ta-IN" sz="2800" b="1" dirty="0" smtClean="0">
                <a:latin typeface="Arial"/>
                <a:cs typeface="Arial"/>
              </a:rPr>
            </a:br>
            <a:r>
              <a:rPr lang="en-US" sz="2800" b="1" dirty="0" smtClean="0">
                <a:latin typeface="Arial"/>
                <a:cs typeface="Arial"/>
              </a:rPr>
              <a:t>2</a:t>
            </a:r>
            <a:r>
              <a:rPr lang="en-US" sz="2800" b="1" baseline="30000" dirty="0" smtClean="0">
                <a:latin typeface="Arial"/>
                <a:cs typeface="Arial"/>
              </a:rPr>
              <a:t>nd</a:t>
            </a:r>
            <a:r>
              <a:rPr lang="en-US" sz="2800" b="1" dirty="0" smtClean="0">
                <a:latin typeface="Arial"/>
                <a:cs typeface="Arial"/>
              </a:rPr>
              <a:t> </a:t>
            </a:r>
            <a:r>
              <a:rPr lang="en-US" sz="2800" b="1" dirty="0">
                <a:latin typeface="Arial"/>
                <a:cs typeface="Arial"/>
              </a:rPr>
              <a:t>short-term exchange of </a:t>
            </a:r>
            <a:r>
              <a:rPr lang="en-US" sz="2800" b="1" dirty="0" smtClean="0">
                <a:latin typeface="Arial"/>
                <a:cs typeface="Arial"/>
              </a:rPr>
              <a:t>students</a:t>
            </a:r>
            <a:r>
              <a:rPr lang="ta-IN" sz="2800" b="1" dirty="0" smtClean="0">
                <a:latin typeface="Arial"/>
                <a:cs typeface="Arial"/>
              </a:rPr>
              <a:t/>
            </a:r>
            <a:br>
              <a:rPr lang="ta-IN" sz="2800" b="1" dirty="0" smtClean="0">
                <a:latin typeface="Arial"/>
                <a:cs typeface="Arial"/>
              </a:rPr>
            </a:br>
            <a:r>
              <a:rPr lang="ta-IN" sz="2800" b="1" dirty="0" smtClean="0">
                <a:latin typeface="Arial"/>
                <a:cs typeface="Arial"/>
              </a:rPr>
              <a:t/>
            </a:r>
            <a:br>
              <a:rPr lang="ta-IN" sz="2800" b="1" dirty="0" smtClean="0">
                <a:latin typeface="Arial"/>
                <a:cs typeface="Arial"/>
              </a:rPr>
            </a:br>
            <a:r>
              <a:rPr lang="ta-IN" sz="2800" b="1" dirty="0">
                <a:latin typeface="Arial"/>
                <a:cs typeface="Arial"/>
              </a:rPr>
              <a:t>1st Primary School Čakovec, </a:t>
            </a:r>
            <a:r>
              <a:rPr lang="ta-IN" sz="2800" b="1" dirty="0" smtClean="0">
                <a:latin typeface="Arial"/>
                <a:cs typeface="Arial"/>
              </a:rPr>
              <a:t>Croatia</a:t>
            </a:r>
            <a:br>
              <a:rPr lang="ta-IN" sz="2800" b="1" dirty="0" smtClean="0">
                <a:latin typeface="Arial"/>
                <a:cs typeface="Arial"/>
              </a:rPr>
            </a:br>
            <a:r>
              <a:rPr lang="ta-IN" sz="2800" b="1" dirty="0" smtClean="0">
                <a:latin typeface="Arial"/>
                <a:cs typeface="Arial"/>
              </a:rPr>
              <a:t>23-29/04/2017</a:t>
            </a:r>
            <a:br>
              <a:rPr lang="ta-IN" sz="2800" b="1" dirty="0" smtClean="0">
                <a:latin typeface="Arial"/>
                <a:cs typeface="Arial"/>
              </a:rPr>
            </a:br>
            <a:r>
              <a:rPr lang="en-US" sz="2000" b="1" dirty="0">
                <a:latin typeface="Arial"/>
                <a:cs typeface="Arial"/>
              </a:rPr>
              <a:t>http://</a:t>
            </a:r>
            <a:r>
              <a:rPr lang="en-US" sz="2000" b="1" dirty="0" err="1">
                <a:latin typeface="Arial"/>
                <a:cs typeface="Arial"/>
              </a:rPr>
              <a:t>os-prva-ck.skole.hr</a:t>
            </a:r>
            <a:r>
              <a:rPr lang="en-US" sz="2000" b="1" dirty="0">
                <a:latin typeface="Arial"/>
                <a:cs typeface="Arial"/>
              </a:rPr>
              <a:t>/</a:t>
            </a:r>
            <a:r>
              <a:rPr lang="en-US" sz="2000" b="1" dirty="0" err="1">
                <a:latin typeface="Arial"/>
                <a:cs typeface="Arial"/>
              </a:rPr>
              <a:t>projekti</a:t>
            </a:r>
            <a:r>
              <a:rPr lang="en-US" sz="2000" b="1" dirty="0">
                <a:latin typeface="Arial"/>
                <a:cs typeface="Arial"/>
              </a:rPr>
              <a:t>/</a:t>
            </a:r>
            <a:r>
              <a:rPr lang="en-US" sz="2000" b="1" dirty="0" err="1">
                <a:latin typeface="Arial"/>
                <a:cs typeface="Arial"/>
              </a:rPr>
              <a:t>ecological_literacy</a:t>
            </a:r>
            <a:endParaRPr lang="en-US" sz="20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4463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696" y="295833"/>
            <a:ext cx="8660629" cy="1031430"/>
          </a:xfrm>
        </p:spPr>
        <p:txBody>
          <a:bodyPr>
            <a:noAutofit/>
          </a:bodyPr>
          <a:lstStyle/>
          <a:p>
            <a:pPr algn="ctr"/>
            <a:r>
              <a:rPr lang="ta-IN" sz="2800" b="1" dirty="0" smtClean="0"/>
              <a:t>ČAKOVEC: </a:t>
            </a:r>
            <a:r>
              <a:rPr lang="en-US" sz="2800" b="1" dirty="0" smtClean="0"/>
              <a:t>tour </a:t>
            </a:r>
            <a:r>
              <a:rPr lang="en-US" sz="2800" b="1" dirty="0"/>
              <a:t>of the town center</a:t>
            </a:r>
          </a:p>
        </p:txBody>
      </p:sp>
      <p:pic>
        <p:nvPicPr>
          <p:cNvPr id="4" name="Content Placeholder 3" descr="17972291_1203925533086344_5877925011500364227_o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696" y="1725083"/>
            <a:ext cx="8694669" cy="4900083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7335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" y="4328583"/>
            <a:ext cx="3657600" cy="1930147"/>
          </a:xfrm>
        </p:spPr>
        <p:txBody>
          <a:bodyPr>
            <a:normAutofit/>
          </a:bodyPr>
          <a:lstStyle/>
          <a:p>
            <a:pPr algn="ctr"/>
            <a:r>
              <a:rPr lang="ta-IN" sz="3200" b="1" dirty="0"/>
              <a:t>ČAKOVEC: </a:t>
            </a:r>
            <a:r>
              <a:rPr lang="ta-IN" sz="3200" b="1" dirty="0" smtClean="0"/>
              <a:t/>
            </a:r>
            <a:br>
              <a:rPr lang="ta-IN" sz="3200" b="1" dirty="0" smtClean="0"/>
            </a:br>
            <a:r>
              <a:rPr lang="en-US" sz="3200" b="1" dirty="0" smtClean="0"/>
              <a:t>tour </a:t>
            </a:r>
            <a:r>
              <a:rPr lang="en-US" sz="3200" b="1" dirty="0"/>
              <a:t>of the town center</a:t>
            </a:r>
            <a:endParaRPr lang="en-US" sz="2800" b="1" dirty="0"/>
          </a:p>
        </p:txBody>
      </p:sp>
      <p:pic>
        <p:nvPicPr>
          <p:cNvPr id="4" name="Picture 3" descr="Čakovec, dvorac Zrinskih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4100" y="229882"/>
            <a:ext cx="5266990" cy="3124486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čakovec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5266" y="3354368"/>
            <a:ext cx="4915824" cy="3281313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IMG_2516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0" y="1100667"/>
            <a:ext cx="4191000" cy="3143250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5751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018" y="720841"/>
            <a:ext cx="4152984" cy="2101605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visit to our branch school </a:t>
            </a:r>
            <a:r>
              <a:rPr lang="ta-IN" sz="3200" b="1" dirty="0" smtClean="0"/>
              <a:t/>
            </a:r>
            <a:br>
              <a:rPr lang="ta-IN" sz="3200" b="1" dirty="0" smtClean="0"/>
            </a:br>
            <a:r>
              <a:rPr lang="en-US" sz="3200" b="1" dirty="0" smtClean="0"/>
              <a:t>PŠ </a:t>
            </a:r>
            <a:r>
              <a:rPr lang="en-US" sz="3200" b="1" dirty="0"/>
              <a:t>Novo </a:t>
            </a:r>
            <a:r>
              <a:rPr lang="en-US" sz="3200" b="1" dirty="0" err="1"/>
              <a:t>Selo</a:t>
            </a:r>
            <a:r>
              <a:rPr lang="en-US" sz="3200" b="1" dirty="0"/>
              <a:t> </a:t>
            </a:r>
            <a:r>
              <a:rPr lang="en-US" sz="3200" b="1" dirty="0" err="1"/>
              <a:t>Rok</a:t>
            </a:r>
            <a:endParaRPr lang="en-US" sz="2800" b="1" dirty="0"/>
          </a:p>
        </p:txBody>
      </p:sp>
      <p:pic>
        <p:nvPicPr>
          <p:cNvPr id="4" name="Picture 3" descr="IMG_253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051" y="3376079"/>
            <a:ext cx="4313277" cy="3234958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IMG_254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8328" y="3376079"/>
            <a:ext cx="4413646" cy="3234959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IMG_2529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8328" y="143835"/>
            <a:ext cx="4413646" cy="3232243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7886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696" y="295833"/>
            <a:ext cx="8660629" cy="802591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/>
              <a:t>visit to our branch school PŠ Novo </a:t>
            </a:r>
            <a:r>
              <a:rPr lang="en-US" sz="2800" b="1" dirty="0" err="1"/>
              <a:t>Selo</a:t>
            </a:r>
            <a:r>
              <a:rPr lang="en-US" sz="2800" b="1" dirty="0"/>
              <a:t> </a:t>
            </a:r>
            <a:r>
              <a:rPr lang="en-US" sz="2800" b="1" dirty="0" err="1"/>
              <a:t>Rok</a:t>
            </a:r>
            <a:endParaRPr lang="en-US" sz="2800" b="1" dirty="0"/>
          </a:p>
        </p:txBody>
      </p:sp>
      <p:pic>
        <p:nvPicPr>
          <p:cNvPr id="9" name="Picture 8" descr="IMG_261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696" y="3421282"/>
            <a:ext cx="4333771" cy="3187039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IMG_257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696" y="1741616"/>
            <a:ext cx="4824214" cy="2980553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IMG_259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5467" y="3636612"/>
            <a:ext cx="4326858" cy="2971709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IMG_2556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5910" y="1741615"/>
            <a:ext cx="3836415" cy="2165685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2073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018" y="720841"/>
            <a:ext cx="4152984" cy="2101605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visit to our branch school </a:t>
            </a:r>
            <a:r>
              <a:rPr lang="ta-IN" sz="3200" b="1" dirty="0" smtClean="0"/>
              <a:t/>
            </a:r>
            <a:br>
              <a:rPr lang="ta-IN" sz="3200" b="1" dirty="0" smtClean="0"/>
            </a:br>
            <a:r>
              <a:rPr lang="en-US" sz="3200" b="1" dirty="0" smtClean="0"/>
              <a:t>PŠ </a:t>
            </a:r>
            <a:r>
              <a:rPr lang="en-US" sz="3200" b="1" dirty="0"/>
              <a:t>Novo </a:t>
            </a:r>
            <a:r>
              <a:rPr lang="en-US" sz="3200" b="1" dirty="0" err="1"/>
              <a:t>Selo</a:t>
            </a:r>
            <a:r>
              <a:rPr lang="en-US" sz="3200" b="1" dirty="0"/>
              <a:t> </a:t>
            </a:r>
            <a:r>
              <a:rPr lang="en-US" sz="3200" b="1" dirty="0" err="1"/>
              <a:t>Rok</a:t>
            </a:r>
            <a:endParaRPr lang="en-US" sz="2800" b="1" dirty="0"/>
          </a:p>
        </p:txBody>
      </p:sp>
      <p:pic>
        <p:nvPicPr>
          <p:cNvPr id="3" name="Picture 2" descr="IMG_260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60038"/>
            <a:ext cx="4530616" cy="3397962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IMG_261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6965" y="0"/>
            <a:ext cx="4657034" cy="3492775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IMG_262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3543" y="3332657"/>
            <a:ext cx="4700455" cy="3525341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083348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ixel">
  <a:themeElements>
    <a:clrScheme name="Pixel">
      <a:dk1>
        <a:srgbClr val="103154"/>
      </a:dk1>
      <a:lt1>
        <a:srgbClr val="FFFFFF"/>
      </a:lt1>
      <a:dk2>
        <a:srgbClr val="00BFC3"/>
      </a:dk2>
      <a:lt2>
        <a:srgbClr val="0096FF"/>
      </a:lt2>
      <a:accent1>
        <a:srgbClr val="FF7F01"/>
      </a:accent1>
      <a:accent2>
        <a:srgbClr val="F1B015"/>
      </a:accent2>
      <a:accent3>
        <a:srgbClr val="FBEC85"/>
      </a:accent3>
      <a:accent4>
        <a:srgbClr val="D2C2F1"/>
      </a:accent4>
      <a:accent5>
        <a:srgbClr val="DA5AF4"/>
      </a:accent5>
      <a:accent6>
        <a:srgbClr val="9D09D1"/>
      </a:accent6>
      <a:hlink>
        <a:srgbClr val="1286C9"/>
      </a:hlink>
      <a:folHlink>
        <a:srgbClr val="A8C2E7"/>
      </a:folHlink>
    </a:clrScheme>
    <a:fontScheme name="Pixel">
      <a:majorFont>
        <a:latin typeface="Corbel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orbel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ixel">
      <a:fillStyleLst>
        <a:solidFill>
          <a:schemeClr val="phClr"/>
        </a:solidFill>
        <a:solidFill>
          <a:schemeClr val="phClr">
            <a:satMod val="150000"/>
          </a:schemeClr>
        </a:solidFill>
        <a:solidFill>
          <a:schemeClr val="phClr">
            <a:shade val="80000"/>
            <a:lumMod val="9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63500" dir="2700000" sx="102000" sy="102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/>
          </a:scene3d>
          <a:sp3d>
            <a:bevelT w="0" h="0"/>
          </a:sp3d>
        </a:effectStyle>
        <a:effectStyle>
          <a:effectLst>
            <a:outerShdw blurRad="63500" dist="38100" dir="3600000" sx="103000" sy="103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 prstMaterial="softmetal">
            <a:bevelT w="635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5000"/>
                <a:satMod val="350000"/>
              </a:schemeClr>
            </a:gs>
            <a:gs pos="100000">
              <a:schemeClr val="phClr">
                <a:shade val="20000"/>
                <a:satMod val="15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satMod val="400000"/>
              </a:schemeClr>
              <a:schemeClr val="phClr">
                <a:tint val="50000"/>
                <a:satMod val="4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Pixel.thmx</Template>
  <TotalTime>5604</TotalTime>
  <Words>191</Words>
  <Application>Microsoft Macintosh PowerPoint</Application>
  <PresentationFormat>On-screen Show (4:3)</PresentationFormat>
  <Paragraphs>44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Pixel</vt:lpstr>
      <vt:lpstr>Erasmus+ Ecological literacy 2nd short-term exchange of students  1st Primary School Čakovec, Croatia 23-29/04/2017 http://os-prva-ck.skole.hr/projekti/ecological_literacy</vt:lpstr>
      <vt:lpstr>PowerPoint Presentation</vt:lpstr>
      <vt:lpstr>trip to the river Mura; visit to Sveti Martin na Muri (educational eco trail and mill)</vt:lpstr>
      <vt:lpstr>reception with the mayor of the town of Čakovec  Mr. Stjepan Kovač</vt:lpstr>
      <vt:lpstr>ČAKOVEC: tour of the town center</vt:lpstr>
      <vt:lpstr>ČAKOVEC:  tour of the town center</vt:lpstr>
      <vt:lpstr>visit to our branch school  PŠ Novo Selo Rok</vt:lpstr>
      <vt:lpstr>visit to our branch school PŠ Novo Selo Rok</vt:lpstr>
      <vt:lpstr>visit to our branch school  PŠ Novo Selo Rok</vt:lpstr>
      <vt:lpstr>visit to solar collectors</vt:lpstr>
      <vt:lpstr>visit to the adventure park Accredo</vt:lpstr>
      <vt:lpstr>visit to the adventure park Accredo</vt:lpstr>
      <vt:lpstr>visit to the adventure park Accredo</vt:lpstr>
      <vt:lpstr>reception  at the school</vt:lpstr>
      <vt:lpstr>PowerPoint Presentation</vt:lpstr>
      <vt:lpstr>tour of the school</vt:lpstr>
      <vt:lpstr>workshops</vt:lpstr>
      <vt:lpstr>workshops</vt:lpstr>
      <vt:lpstr>workshops</vt:lpstr>
      <vt:lpstr>workshops</vt:lpstr>
      <vt:lpstr>workshops</vt:lpstr>
      <vt:lpstr>workshops</vt:lpstr>
      <vt:lpstr>boating  on the river Drava </vt:lpstr>
      <vt:lpstr>boating on  the river Drava </vt:lpstr>
      <vt:lpstr>visit to the Trakošćan castle </vt:lpstr>
      <vt:lpstr>visit to the Trakošćan castle </vt:lpstr>
      <vt:lpstr>tour of the capital city of Zagreb</vt:lpstr>
      <vt:lpstr>tour of the capital city of Zagreb</vt:lpstr>
      <vt:lpstr>trip to Varaždin</vt:lpstr>
      <vt:lpstr>trip to Varaždin</vt:lpstr>
      <vt:lpstr>swimming at the pools</vt:lpstr>
      <vt:lpstr>visit to Tehnix</vt:lpstr>
      <vt:lpstr>visit to Tehnix</vt:lpstr>
      <vt:lpstr>visit to Donji Vidovec</vt:lpstr>
      <vt:lpstr>Visit to Donji Vidovec</vt:lpstr>
      <vt:lpstr>Visit to Donji Vidovec</vt:lpstr>
      <vt:lpstr>Cultural afternoon</vt:lpstr>
      <vt:lpstr>Cultural afternoon</vt:lpstr>
      <vt:lpstr>awarding certificates</vt:lpstr>
      <vt:lpstr>awarding  certificates</vt:lpstr>
      <vt:lpstr>Party dinner</vt:lpstr>
      <vt:lpstr>Visit to the museum</vt:lpstr>
      <vt:lpstr>celebration day of the County of Međimurje </vt:lpstr>
      <vt:lpstr>Erasmus+ Ecological literacy 2nd short-term exchange of students  1st Primary School Čakovec, Croatia 23-29/04/2017 http://os-prva-ck.skole.hr/projekti/ecological_literacy</vt:lpstr>
    </vt:vector>
  </TitlesOfParts>
  <Company>IR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2nd </dc:title>
  <dc:creator>Ivana Ruzic</dc:creator>
  <cp:lastModifiedBy>Ivana Ruzic</cp:lastModifiedBy>
  <cp:revision>30</cp:revision>
  <dcterms:created xsi:type="dcterms:W3CDTF">2017-05-17T16:38:44Z</dcterms:created>
  <dcterms:modified xsi:type="dcterms:W3CDTF">2017-05-21T15:51:30Z</dcterms:modified>
</cp:coreProperties>
</file>