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64" r:id="rId3"/>
    <p:sldId id="257" r:id="rId4"/>
    <p:sldId id="267" r:id="rId5"/>
    <p:sldId id="270" r:id="rId6"/>
    <p:sldId id="258" r:id="rId7"/>
    <p:sldId id="268" r:id="rId8"/>
    <p:sldId id="259" r:id="rId9"/>
    <p:sldId id="260" r:id="rId10"/>
    <p:sldId id="261" r:id="rId11"/>
    <p:sldId id="262" r:id="rId12"/>
    <p:sldId id="266" r:id="rId13"/>
    <p:sldId id="263" r:id="rId14"/>
    <p:sldId id="269" r:id="rId15"/>
    <p:sldId id="265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7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910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739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47474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620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7067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611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254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815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952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099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161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203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820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821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660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dirty="0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426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09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microsoft.com/office/2011/relationships/webextension" Target="../webextensions/webextension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microsoft.com/office/2011/relationships/webextension" Target="../webextensions/webextension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001384" y="215537"/>
            <a:ext cx="8915399" cy="2262781"/>
          </a:xfrm>
        </p:spPr>
        <p:txBody>
          <a:bodyPr/>
          <a:lstStyle/>
          <a:p>
            <a:r>
              <a:rPr lang="hr-HR" dirty="0" smtClean="0"/>
              <a:t>ELECTRONIC WASTE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223" y="3082835"/>
            <a:ext cx="5889632" cy="3052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kstniOkvir 2"/>
          <p:cNvSpPr txBox="1"/>
          <p:nvPr/>
        </p:nvSpPr>
        <p:spPr>
          <a:xfrm>
            <a:off x="2001384" y="3762103"/>
            <a:ext cx="463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/>
              <a:t>ANA NOVINŠČAK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434491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ARE YOU ALLOWED TO THROW E-WASTE INTO THE TRASH?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err="1" smtClean="0"/>
              <a:t>That</a:t>
            </a:r>
            <a:r>
              <a:rPr lang="hr-HR" dirty="0" smtClean="0"/>
              <a:t> </a:t>
            </a:r>
            <a:r>
              <a:rPr lang="hr-HR" dirty="0" err="1" smtClean="0"/>
              <a:t>depends</a:t>
            </a:r>
            <a:r>
              <a:rPr lang="hr-HR" dirty="0" smtClean="0"/>
              <a:t> on </a:t>
            </a:r>
            <a:r>
              <a:rPr lang="hr-HR" dirty="0" err="1" smtClean="0"/>
              <a:t>device</a:t>
            </a:r>
            <a:r>
              <a:rPr lang="hr-HR" dirty="0" smtClean="0"/>
              <a:t> </a:t>
            </a:r>
            <a:r>
              <a:rPr lang="hr-HR" dirty="0" err="1" smtClean="0"/>
              <a:t>and</a:t>
            </a:r>
            <a:r>
              <a:rPr lang="hr-HR" dirty="0" smtClean="0"/>
              <a:t> </a:t>
            </a:r>
            <a:r>
              <a:rPr lang="hr-HR" dirty="0" err="1" smtClean="0"/>
              <a:t>your</a:t>
            </a:r>
            <a:r>
              <a:rPr lang="hr-HR" dirty="0" smtClean="0"/>
              <a:t> </a:t>
            </a:r>
            <a:r>
              <a:rPr lang="hr-HR" dirty="0" err="1" smtClean="0"/>
              <a:t>location</a:t>
            </a:r>
            <a:r>
              <a:rPr lang="hr-HR" dirty="0" smtClean="0"/>
              <a:t>, but </a:t>
            </a:r>
            <a:r>
              <a:rPr lang="hr-HR" dirty="0" err="1" smtClean="0"/>
              <a:t>please</a:t>
            </a:r>
            <a:r>
              <a:rPr lang="hr-HR" dirty="0" smtClean="0"/>
              <a:t> </a:t>
            </a:r>
            <a:r>
              <a:rPr lang="hr-HR" dirty="0" err="1" smtClean="0"/>
              <a:t>rather</a:t>
            </a:r>
            <a:r>
              <a:rPr lang="hr-HR" dirty="0" smtClean="0"/>
              <a:t>…</a:t>
            </a:r>
          </a:p>
          <a:p>
            <a:endParaRPr lang="hr-HR" dirty="0"/>
          </a:p>
          <a:p>
            <a:pPr marL="0" indent="0">
              <a:buNone/>
            </a:pPr>
            <a:r>
              <a:rPr lang="hr-HR" dirty="0" smtClean="0"/>
              <a:t>                                                                                       </a:t>
            </a:r>
            <a:r>
              <a:rPr lang="hr-HR" sz="6000" dirty="0" smtClean="0">
                <a:solidFill>
                  <a:schemeClr val="bg2">
                    <a:lumMod val="50000"/>
                  </a:schemeClr>
                </a:solidFill>
              </a:rPr>
              <a:t>RECYLE</a:t>
            </a:r>
            <a:endParaRPr lang="hr-HR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29" y="2886560"/>
            <a:ext cx="4642938" cy="337974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00" b="92933" l="4698" r="95302">
                        <a14:foregroundMark x1="4698" y1="57951" x2="5369" y2="60777"/>
                        <a14:foregroundMark x1="24497" y1="92580" x2="25168" y2="93286"/>
                        <a14:foregroundMark x1="91275" y1="5300" x2="95302" y2="53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8372" y="4485818"/>
            <a:ext cx="1780358" cy="219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30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HOW MUCH E-WASTE IS THERE PER YEAR?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251908" y="2179041"/>
            <a:ext cx="8911687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20 to 50 million metric tons of e-waste are disposed worldwide every </a:t>
            </a:r>
            <a:r>
              <a:rPr lang="en-US" sz="2800" dirty="0" smtClean="0">
                <a:solidFill>
                  <a:srgbClr val="FF0000"/>
                </a:solidFill>
              </a:rPr>
              <a:t>year</a:t>
            </a: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hr-HR" sz="2000" b="1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1" y="3616663"/>
            <a:ext cx="5496891" cy="291886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127" y="3616663"/>
            <a:ext cx="5386388" cy="287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189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323" y="285614"/>
            <a:ext cx="8908054" cy="657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9307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5354" y="663299"/>
            <a:ext cx="10916783" cy="1280890"/>
          </a:xfrm>
        </p:spPr>
        <p:txBody>
          <a:bodyPr/>
          <a:lstStyle/>
          <a:p>
            <a:r>
              <a:rPr lang="hr-HR" dirty="0" smtClean="0"/>
              <a:t>THE STATES BY RECYCLING WASTE</a:t>
            </a:r>
            <a:endParaRPr lang="hr-HR" dirty="0"/>
          </a:p>
        </p:txBody>
      </p:sp>
      <p:sp>
        <p:nvSpPr>
          <p:cNvPr id="5" name="Rezervirano mjesto sadržaja 4"/>
          <p:cNvSpPr>
            <a:spLocks noGrp="1"/>
          </p:cNvSpPr>
          <p:nvPr>
            <p:ph idx="1"/>
          </p:nvPr>
        </p:nvSpPr>
        <p:spPr>
          <a:xfrm>
            <a:off x="2745967" y="2172789"/>
            <a:ext cx="8915400" cy="3777622"/>
          </a:xfrm>
        </p:spPr>
        <p:txBody>
          <a:bodyPr>
            <a:normAutofit lnSpcReduction="10000"/>
          </a:bodyPr>
          <a:lstStyle/>
          <a:p>
            <a:pPr>
              <a:buAutoNum type="arabicPeriod"/>
            </a:pPr>
            <a:r>
              <a:rPr lang="hr-HR" dirty="0" smtClean="0"/>
              <a:t>GERMANY </a:t>
            </a:r>
          </a:p>
          <a:p>
            <a:pPr>
              <a:buAutoNum type="arabicPeriod"/>
            </a:pPr>
            <a:r>
              <a:rPr lang="hr-HR" dirty="0" smtClean="0"/>
              <a:t>SOUTH KOREA</a:t>
            </a:r>
          </a:p>
          <a:p>
            <a:pPr>
              <a:buAutoNum type="arabicPeriod"/>
            </a:pPr>
            <a:r>
              <a:rPr lang="hr-HR" dirty="0" smtClean="0"/>
              <a:t>SLOVENIA</a:t>
            </a:r>
          </a:p>
          <a:p>
            <a:pPr>
              <a:buAutoNum type="arabicPeriod"/>
            </a:pPr>
            <a:r>
              <a:rPr lang="hr-HR" dirty="0" smtClean="0"/>
              <a:t>AUSTRIA </a:t>
            </a:r>
          </a:p>
          <a:p>
            <a:pPr>
              <a:buAutoNum type="arabicPeriod"/>
            </a:pPr>
            <a:r>
              <a:rPr lang="hr-HR" dirty="0" smtClean="0"/>
              <a:t>BELGIUM</a:t>
            </a:r>
          </a:p>
          <a:p>
            <a:pPr>
              <a:buAutoNum type="arabicPeriod"/>
            </a:pPr>
            <a:r>
              <a:rPr lang="hr-HR" dirty="0" smtClean="0"/>
              <a:t>SWITZERLAND</a:t>
            </a:r>
          </a:p>
          <a:p>
            <a:pPr>
              <a:buAutoNum type="arabicPeriod"/>
            </a:pPr>
            <a:r>
              <a:rPr lang="hr-HR" dirty="0" smtClean="0"/>
              <a:t>SWEDEN</a:t>
            </a:r>
          </a:p>
          <a:p>
            <a:pPr>
              <a:buAutoNum type="arabicPeriod"/>
            </a:pPr>
            <a:r>
              <a:rPr lang="hr-HR" dirty="0" smtClean="0"/>
              <a:t>NETHERLANDS</a:t>
            </a:r>
          </a:p>
          <a:p>
            <a:pPr>
              <a:buAutoNum type="arabicPeriod"/>
            </a:pPr>
            <a:r>
              <a:rPr lang="hr-HR" dirty="0" smtClean="0"/>
              <a:t>LUXEMBOURG</a:t>
            </a:r>
          </a:p>
          <a:p>
            <a:pPr>
              <a:buAutoNum type="arabicPeriod"/>
            </a:pPr>
            <a:r>
              <a:rPr lang="hr-HR" dirty="0" smtClean="0"/>
              <a:t>ICELAND </a:t>
            </a:r>
            <a:endParaRPr lang="hr-HR" dirty="0"/>
          </a:p>
        </p:txBody>
      </p:sp>
      <p:sp>
        <p:nvSpPr>
          <p:cNvPr id="6" name="Pravokutnik s dijagonalno zaobljenim kutom 5"/>
          <p:cNvSpPr/>
          <p:nvPr/>
        </p:nvSpPr>
        <p:spPr>
          <a:xfrm>
            <a:off x="7507378" y="1629090"/>
            <a:ext cx="4153989" cy="2076994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TekstniOkvir 6"/>
          <p:cNvSpPr txBox="1"/>
          <p:nvPr/>
        </p:nvSpPr>
        <p:spPr>
          <a:xfrm>
            <a:off x="8092440" y="2113589"/>
            <a:ext cx="38012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6600" dirty="0" smtClean="0">
                <a:solidFill>
                  <a:schemeClr val="bg1"/>
                </a:solidFill>
              </a:rPr>
              <a:t>TOP 10</a:t>
            </a:r>
            <a:r>
              <a:rPr lang="hr-HR" dirty="0" smtClean="0"/>
              <a:t> </a:t>
            </a:r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6608" y="3450185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02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sadržaja 4"/>
          <p:cNvSpPr>
            <a:spLocks noGrp="1"/>
          </p:cNvSpPr>
          <p:nvPr>
            <p:ph idx="1"/>
          </p:nvPr>
        </p:nvSpPr>
        <p:spPr>
          <a:xfrm>
            <a:off x="2432458" y="1650274"/>
            <a:ext cx="89154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800" dirty="0" smtClean="0"/>
              <a:t>DON’T FORGET TO RECYCLE SO THAT WE CAN LIVE IN WORLD WITHOUT WASTE AND GARBAGE- IN A CLEAN, HAPPY WORLD!</a:t>
            </a:r>
            <a:endParaRPr lang="hr-HR" sz="2800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843" y="3277828"/>
            <a:ext cx="2794907" cy="276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92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001384" y="215537"/>
            <a:ext cx="9753471" cy="2262781"/>
          </a:xfrm>
        </p:spPr>
        <p:txBody>
          <a:bodyPr>
            <a:normAutofit/>
          </a:bodyPr>
          <a:lstStyle/>
          <a:p>
            <a:r>
              <a:rPr lang="hr-HR" sz="4400" dirty="0" smtClean="0"/>
              <a:t>THANK YOU FOR YOUR ATTENTION!</a:t>
            </a:r>
            <a:endParaRPr lang="hr-HR" sz="4400" dirty="0"/>
          </a:p>
        </p:txBody>
      </p:sp>
      <p:sp>
        <p:nvSpPr>
          <p:cNvPr id="3" name="TekstniOkvir 2"/>
          <p:cNvSpPr txBox="1"/>
          <p:nvPr/>
        </p:nvSpPr>
        <p:spPr>
          <a:xfrm>
            <a:off x="2001384" y="3762103"/>
            <a:ext cx="463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/>
              <a:t>ANA NOVINŠČAK</a:t>
            </a:r>
            <a:endParaRPr lang="hr-HR" sz="20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931" y="3105150"/>
            <a:ext cx="3629025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112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4" name="Rezervirano mjesto sadržaja 3" title="Multiple Choice Quiz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217814237"/>
                  </p:ext>
                </p:extLst>
              </p:nvPr>
            </p:nvGraphicFramePr>
            <p:xfrm>
              <a:off x="2458584" y="997131"/>
              <a:ext cx="8915400" cy="377825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4" name="Rezervirano mjesto sadržaja 3" title="Multiple Choice Quiz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58584" y="997131"/>
                <a:ext cx="8915400" cy="377825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8223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4" name="Rezervirano mjesto sadržaja 3" title="Multiple Choice Quiz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831821461"/>
                  </p:ext>
                </p:extLst>
              </p:nvPr>
            </p:nvGraphicFramePr>
            <p:xfrm>
              <a:off x="2484710" y="1088571"/>
              <a:ext cx="8915400" cy="377825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4" name="Rezervirano mjesto sadržaja 3" title="Multiple Choice Quiz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84710" y="1088571"/>
                <a:ext cx="8915400" cy="377825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282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4" name="Rezervirano mjesto sadržaja 3" title="Multiple Choice Quiz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831821461"/>
                  </p:ext>
                </p:extLst>
              </p:nvPr>
            </p:nvGraphicFramePr>
            <p:xfrm>
              <a:off x="2484710" y="1088571"/>
              <a:ext cx="8915400" cy="377825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4" name="Rezervirano mjesto sadržaja 3" title="Multiple Choice Quiz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84710" y="1088571"/>
                <a:ext cx="8915400" cy="377825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8432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CONTENT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dirty="0" err="1" smtClean="0"/>
              <a:t>What</a:t>
            </a:r>
            <a:r>
              <a:rPr lang="hr-HR" dirty="0" smtClean="0"/>
              <a:t> </a:t>
            </a:r>
            <a:r>
              <a:rPr lang="hr-HR" dirty="0" err="1" smtClean="0"/>
              <a:t>is</a:t>
            </a:r>
            <a:r>
              <a:rPr lang="hr-HR" dirty="0" smtClean="0"/>
              <a:t> </a:t>
            </a:r>
            <a:r>
              <a:rPr lang="hr-HR" dirty="0" err="1" smtClean="0"/>
              <a:t>electronic</a:t>
            </a:r>
            <a:r>
              <a:rPr lang="hr-HR" dirty="0" smtClean="0"/>
              <a:t> </a:t>
            </a:r>
            <a:r>
              <a:rPr lang="hr-HR" dirty="0" err="1" smtClean="0"/>
              <a:t>waste</a:t>
            </a:r>
            <a:r>
              <a:rPr lang="hr-HR" dirty="0" smtClean="0"/>
              <a:t>?</a:t>
            </a:r>
          </a:p>
          <a:p>
            <a:r>
              <a:rPr lang="hr-HR" dirty="0" err="1" smtClean="0"/>
              <a:t>Sources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r>
              <a:rPr lang="hr-HR" dirty="0" smtClean="0"/>
              <a:t> e-</a:t>
            </a:r>
            <a:r>
              <a:rPr lang="hr-HR" dirty="0" err="1" smtClean="0"/>
              <a:t>waste</a:t>
            </a:r>
            <a:endParaRPr lang="hr-HR" dirty="0" smtClean="0"/>
          </a:p>
          <a:p>
            <a:r>
              <a:rPr lang="hr-HR" dirty="0" smtClean="0"/>
              <a:t>How </a:t>
            </a:r>
            <a:r>
              <a:rPr lang="hr-HR" dirty="0" err="1" smtClean="0"/>
              <a:t>these</a:t>
            </a:r>
            <a:r>
              <a:rPr lang="hr-HR" dirty="0" smtClean="0"/>
              <a:t> </a:t>
            </a:r>
            <a:r>
              <a:rPr lang="hr-HR" dirty="0" err="1" smtClean="0"/>
              <a:t>become</a:t>
            </a:r>
            <a:r>
              <a:rPr lang="hr-HR" dirty="0" smtClean="0"/>
              <a:t> e-</a:t>
            </a:r>
            <a:r>
              <a:rPr lang="hr-HR" dirty="0" err="1" smtClean="0"/>
              <a:t>waste</a:t>
            </a:r>
            <a:r>
              <a:rPr lang="hr-HR" dirty="0" smtClean="0"/>
              <a:t>?</a:t>
            </a:r>
          </a:p>
          <a:p>
            <a:r>
              <a:rPr lang="hr-HR" dirty="0" smtClean="0"/>
              <a:t>How to </a:t>
            </a:r>
            <a:r>
              <a:rPr lang="hr-HR" dirty="0" err="1" smtClean="0"/>
              <a:t>recognize</a:t>
            </a:r>
            <a:r>
              <a:rPr lang="hr-HR" dirty="0" smtClean="0"/>
              <a:t> e-</a:t>
            </a:r>
            <a:r>
              <a:rPr lang="hr-HR" dirty="0" err="1" smtClean="0"/>
              <a:t>waste</a:t>
            </a:r>
            <a:r>
              <a:rPr lang="hr-HR" dirty="0" smtClean="0"/>
              <a:t>?</a:t>
            </a:r>
          </a:p>
          <a:p>
            <a:r>
              <a:rPr lang="hr-HR" dirty="0" smtClean="0"/>
              <a:t>How to </a:t>
            </a:r>
            <a:r>
              <a:rPr lang="hr-HR" dirty="0" err="1" smtClean="0"/>
              <a:t>recycle</a:t>
            </a:r>
            <a:r>
              <a:rPr lang="hr-HR" dirty="0" smtClean="0"/>
              <a:t> e-</a:t>
            </a:r>
            <a:r>
              <a:rPr lang="hr-HR" dirty="0" err="1" smtClean="0"/>
              <a:t>waste</a:t>
            </a:r>
            <a:r>
              <a:rPr lang="hr-HR" dirty="0" smtClean="0"/>
              <a:t>?</a:t>
            </a:r>
          </a:p>
          <a:p>
            <a:r>
              <a:rPr lang="hr-HR" dirty="0" err="1" smtClean="0"/>
              <a:t>Why</a:t>
            </a:r>
            <a:r>
              <a:rPr lang="hr-HR" dirty="0" smtClean="0"/>
              <a:t> </a:t>
            </a:r>
            <a:r>
              <a:rPr lang="hr-HR" dirty="0" err="1" smtClean="0"/>
              <a:t>is</a:t>
            </a:r>
            <a:r>
              <a:rPr lang="hr-HR" dirty="0" smtClean="0"/>
              <a:t> </a:t>
            </a:r>
            <a:r>
              <a:rPr lang="hr-HR" dirty="0" err="1" smtClean="0"/>
              <a:t>electronics</a:t>
            </a:r>
            <a:r>
              <a:rPr lang="hr-HR" dirty="0" smtClean="0"/>
              <a:t> </a:t>
            </a:r>
            <a:r>
              <a:rPr lang="hr-HR" dirty="0" err="1" smtClean="0"/>
              <a:t>recycling</a:t>
            </a:r>
            <a:r>
              <a:rPr lang="hr-HR" dirty="0" smtClean="0"/>
              <a:t> </a:t>
            </a:r>
            <a:r>
              <a:rPr lang="hr-HR" dirty="0" err="1" smtClean="0"/>
              <a:t>important</a:t>
            </a:r>
            <a:r>
              <a:rPr lang="hr-HR" dirty="0" smtClean="0"/>
              <a:t>?</a:t>
            </a:r>
          </a:p>
          <a:p>
            <a:r>
              <a:rPr lang="hr-HR" dirty="0" smtClean="0"/>
              <a:t>How </a:t>
            </a:r>
            <a:r>
              <a:rPr lang="hr-HR" dirty="0" err="1" smtClean="0"/>
              <a:t>can</a:t>
            </a:r>
            <a:r>
              <a:rPr lang="hr-HR" dirty="0" smtClean="0"/>
              <a:t> </a:t>
            </a:r>
            <a:r>
              <a:rPr lang="hr-HR" dirty="0" err="1" smtClean="0"/>
              <a:t>consumers</a:t>
            </a:r>
            <a:r>
              <a:rPr lang="hr-HR" dirty="0" smtClean="0"/>
              <a:t> </a:t>
            </a:r>
            <a:r>
              <a:rPr lang="hr-HR" dirty="0" err="1" smtClean="0"/>
              <a:t>recycle</a:t>
            </a:r>
            <a:r>
              <a:rPr lang="hr-HR" dirty="0" smtClean="0"/>
              <a:t> </a:t>
            </a:r>
            <a:r>
              <a:rPr lang="hr-HR" dirty="0" err="1" smtClean="0"/>
              <a:t>their</a:t>
            </a:r>
            <a:r>
              <a:rPr lang="hr-HR" dirty="0" smtClean="0"/>
              <a:t> e-</a:t>
            </a:r>
            <a:r>
              <a:rPr lang="hr-HR" dirty="0" err="1" smtClean="0"/>
              <a:t>waste</a:t>
            </a:r>
            <a:r>
              <a:rPr lang="hr-HR" dirty="0" smtClean="0"/>
              <a:t>?</a:t>
            </a:r>
          </a:p>
          <a:p>
            <a:r>
              <a:rPr lang="hr-HR" dirty="0" smtClean="0"/>
              <a:t>Are </a:t>
            </a:r>
            <a:r>
              <a:rPr lang="hr-HR" dirty="0" err="1" smtClean="0"/>
              <a:t>you</a:t>
            </a:r>
            <a:r>
              <a:rPr lang="hr-HR" dirty="0" smtClean="0"/>
              <a:t> </a:t>
            </a:r>
            <a:r>
              <a:rPr lang="hr-HR" dirty="0" err="1" smtClean="0"/>
              <a:t>alowed</a:t>
            </a:r>
            <a:r>
              <a:rPr lang="hr-HR" dirty="0" smtClean="0"/>
              <a:t> to </a:t>
            </a:r>
            <a:r>
              <a:rPr lang="hr-HR" dirty="0" err="1" smtClean="0"/>
              <a:t>throw</a:t>
            </a:r>
            <a:r>
              <a:rPr lang="hr-HR" dirty="0" smtClean="0"/>
              <a:t> e-</a:t>
            </a:r>
            <a:r>
              <a:rPr lang="hr-HR" dirty="0" err="1" smtClean="0"/>
              <a:t>waste</a:t>
            </a:r>
            <a:r>
              <a:rPr lang="hr-HR" dirty="0" smtClean="0"/>
              <a:t> </a:t>
            </a:r>
            <a:r>
              <a:rPr lang="hr-HR" dirty="0" err="1" smtClean="0"/>
              <a:t>into</a:t>
            </a:r>
            <a:r>
              <a:rPr lang="hr-HR" dirty="0" smtClean="0"/>
              <a:t>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trash</a:t>
            </a:r>
            <a:r>
              <a:rPr lang="hr-HR" dirty="0" smtClean="0"/>
              <a:t>?</a:t>
            </a:r>
          </a:p>
          <a:p>
            <a:r>
              <a:rPr lang="hr-HR" dirty="0" smtClean="0"/>
              <a:t>How </a:t>
            </a:r>
            <a:r>
              <a:rPr lang="hr-HR" dirty="0" err="1" smtClean="0"/>
              <a:t>much</a:t>
            </a:r>
            <a:r>
              <a:rPr lang="hr-HR" dirty="0" smtClean="0"/>
              <a:t> e-</a:t>
            </a:r>
            <a:r>
              <a:rPr lang="hr-HR" dirty="0" err="1" smtClean="0"/>
              <a:t>waste</a:t>
            </a:r>
            <a:r>
              <a:rPr lang="hr-HR" dirty="0" smtClean="0"/>
              <a:t> </a:t>
            </a:r>
            <a:r>
              <a:rPr lang="hr-HR" dirty="0" err="1" smtClean="0"/>
              <a:t>is</a:t>
            </a:r>
            <a:r>
              <a:rPr lang="hr-HR" dirty="0" smtClean="0"/>
              <a:t> </a:t>
            </a:r>
            <a:r>
              <a:rPr lang="hr-HR" dirty="0" err="1" smtClean="0"/>
              <a:t>there</a:t>
            </a:r>
            <a:r>
              <a:rPr lang="hr-HR" dirty="0" smtClean="0"/>
              <a:t> </a:t>
            </a:r>
            <a:r>
              <a:rPr lang="hr-HR" dirty="0" err="1" smtClean="0"/>
              <a:t>per</a:t>
            </a:r>
            <a:r>
              <a:rPr lang="hr-HR" dirty="0" smtClean="0"/>
              <a:t> </a:t>
            </a:r>
            <a:r>
              <a:rPr lang="hr-HR" dirty="0" err="1" smtClean="0"/>
              <a:t>year</a:t>
            </a:r>
            <a:r>
              <a:rPr lang="hr-HR" dirty="0" smtClean="0"/>
              <a:t>?</a:t>
            </a:r>
          </a:p>
          <a:p>
            <a:r>
              <a:rPr lang="hr-HR" dirty="0" err="1" smtClean="0"/>
              <a:t>Effects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r>
              <a:rPr lang="hr-HR" dirty="0" smtClean="0"/>
              <a:t> e-</a:t>
            </a:r>
            <a:r>
              <a:rPr lang="hr-HR" dirty="0" err="1" smtClean="0"/>
              <a:t>waste</a:t>
            </a:r>
            <a:r>
              <a:rPr lang="hr-HR" dirty="0" smtClean="0"/>
              <a:t> on </a:t>
            </a:r>
            <a:r>
              <a:rPr lang="hr-HR" dirty="0" err="1" smtClean="0"/>
              <a:t>enviroment</a:t>
            </a:r>
            <a:endParaRPr lang="hr-HR" dirty="0" smtClean="0"/>
          </a:p>
          <a:p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states</a:t>
            </a:r>
            <a:r>
              <a:rPr lang="hr-HR" dirty="0" smtClean="0"/>
              <a:t> </a:t>
            </a:r>
            <a:r>
              <a:rPr lang="hr-HR" dirty="0" err="1" smtClean="0"/>
              <a:t>by</a:t>
            </a:r>
            <a:r>
              <a:rPr lang="hr-HR" dirty="0" smtClean="0"/>
              <a:t> </a:t>
            </a:r>
            <a:r>
              <a:rPr lang="hr-HR" dirty="0" err="1" smtClean="0"/>
              <a:t>recycling</a:t>
            </a:r>
            <a:r>
              <a:rPr lang="hr-HR" dirty="0" smtClean="0"/>
              <a:t> </a:t>
            </a:r>
            <a:r>
              <a:rPr lang="hr-HR" dirty="0" err="1" smtClean="0"/>
              <a:t>waste</a:t>
            </a:r>
            <a:endParaRPr lang="hr-HR" dirty="0" smtClean="0"/>
          </a:p>
        </p:txBody>
      </p:sp>
    </p:spTree>
    <p:extLst>
      <p:ext uri="{BB962C8B-B14F-4D97-AF65-F5344CB8AC3E}">
        <p14:creationId xmlns:p14="http://schemas.microsoft.com/office/powerpoint/2010/main" val="29772411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WHAT IS ELECTRONIC WASTE?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592925" y="1905000"/>
            <a:ext cx="8915400" cy="3777622"/>
          </a:xfrm>
        </p:spPr>
        <p:txBody>
          <a:bodyPr/>
          <a:lstStyle/>
          <a:p>
            <a:r>
              <a:rPr lang="en-US" i="1" dirty="0" smtClean="0"/>
              <a:t>Electronic </a:t>
            </a:r>
            <a:r>
              <a:rPr lang="en-US" i="1" dirty="0"/>
              <a:t>waste</a:t>
            </a:r>
            <a:r>
              <a:rPr lang="en-US" dirty="0"/>
              <a:t> or </a:t>
            </a:r>
            <a:r>
              <a:rPr lang="en-US" b="1" dirty="0"/>
              <a:t>e-waste</a:t>
            </a:r>
            <a:r>
              <a:rPr lang="en-US" dirty="0"/>
              <a:t> describes discarded electrical or </a:t>
            </a:r>
            <a:r>
              <a:rPr lang="hr-HR" dirty="0" smtClean="0"/>
              <a:t>electronic devices</a:t>
            </a:r>
          </a:p>
          <a:p>
            <a:r>
              <a:rPr lang="en-US" dirty="0"/>
              <a:t>Used electronics which are destined for reuse, resale, salvage, recycling, or disposal are also considered e-waste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969" y="3506487"/>
            <a:ext cx="4982391" cy="2800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9707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SOURCES OF E-WASTE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592925" y="1905000"/>
            <a:ext cx="8915400" cy="3777622"/>
          </a:xfrm>
        </p:spPr>
        <p:txBody>
          <a:bodyPr/>
          <a:lstStyle/>
          <a:p>
            <a:r>
              <a:rPr lang="hr-HR" dirty="0" smtClean="0"/>
              <a:t>HOME</a:t>
            </a:r>
          </a:p>
          <a:p>
            <a:endParaRPr lang="hr-HR" dirty="0"/>
          </a:p>
          <a:p>
            <a:r>
              <a:rPr lang="hr-HR" dirty="0" smtClean="0"/>
              <a:t>HOSPITALS</a:t>
            </a:r>
          </a:p>
          <a:p>
            <a:endParaRPr lang="hr-HR" dirty="0"/>
          </a:p>
          <a:p>
            <a:r>
              <a:rPr lang="hr-HR" dirty="0" smtClean="0"/>
              <a:t>GOVERNMENT</a:t>
            </a:r>
          </a:p>
          <a:p>
            <a:endParaRPr lang="hr-HR" dirty="0"/>
          </a:p>
          <a:p>
            <a:r>
              <a:rPr lang="hr-HR" dirty="0" smtClean="0"/>
              <a:t>PRIVATE SECTORS</a:t>
            </a:r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1" y="2042432"/>
            <a:ext cx="5334000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2975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HOW THESE BECOME E-WASTE?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592925" y="1595059"/>
            <a:ext cx="8915400" cy="3777622"/>
          </a:xfrm>
        </p:spPr>
        <p:txBody>
          <a:bodyPr/>
          <a:lstStyle/>
          <a:p>
            <a:r>
              <a:rPr lang="hr-HR" dirty="0" err="1" smtClean="0"/>
              <a:t>Advancement</a:t>
            </a:r>
            <a:r>
              <a:rPr lang="hr-HR" dirty="0" smtClean="0"/>
              <a:t> </a:t>
            </a:r>
            <a:r>
              <a:rPr lang="hr-HR" dirty="0" err="1" smtClean="0"/>
              <a:t>in</a:t>
            </a:r>
            <a:r>
              <a:rPr lang="hr-HR" dirty="0" smtClean="0"/>
              <a:t> </a:t>
            </a:r>
            <a:r>
              <a:rPr lang="hr-HR" dirty="0" err="1" smtClean="0"/>
              <a:t>technology</a:t>
            </a:r>
            <a:endParaRPr lang="hr-HR" dirty="0" smtClean="0"/>
          </a:p>
          <a:p>
            <a:r>
              <a:rPr lang="hr-HR" dirty="0" err="1" smtClean="0"/>
              <a:t>Changes</a:t>
            </a:r>
            <a:r>
              <a:rPr lang="hr-HR" dirty="0" smtClean="0"/>
              <a:t> </a:t>
            </a:r>
            <a:r>
              <a:rPr lang="hr-HR" dirty="0" err="1" smtClean="0"/>
              <a:t>in</a:t>
            </a:r>
            <a:r>
              <a:rPr lang="hr-HR" dirty="0" smtClean="0"/>
              <a:t> stile, </a:t>
            </a:r>
            <a:r>
              <a:rPr lang="hr-HR" dirty="0" err="1" smtClean="0"/>
              <a:t>fashion</a:t>
            </a:r>
            <a:r>
              <a:rPr lang="hr-HR" dirty="0" smtClean="0"/>
              <a:t> </a:t>
            </a:r>
            <a:r>
              <a:rPr lang="hr-HR" dirty="0" err="1" smtClean="0"/>
              <a:t>and</a:t>
            </a:r>
            <a:r>
              <a:rPr lang="hr-HR" dirty="0" smtClean="0"/>
              <a:t> status</a:t>
            </a:r>
          </a:p>
          <a:p>
            <a:r>
              <a:rPr lang="hr-HR" dirty="0" err="1" smtClean="0"/>
              <a:t>Nearing</a:t>
            </a:r>
            <a:r>
              <a:rPr lang="hr-HR" dirty="0" smtClean="0"/>
              <a:t>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end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r>
              <a:rPr lang="hr-HR" dirty="0" smtClean="0"/>
              <a:t> </a:t>
            </a:r>
            <a:r>
              <a:rPr lang="hr-HR" dirty="0" err="1" smtClean="0"/>
              <a:t>their</a:t>
            </a:r>
            <a:r>
              <a:rPr lang="hr-HR" dirty="0" smtClean="0"/>
              <a:t> </a:t>
            </a:r>
            <a:r>
              <a:rPr lang="hr-HR" dirty="0" err="1" smtClean="0"/>
              <a:t>useful</a:t>
            </a:r>
            <a:r>
              <a:rPr lang="hr-HR" dirty="0" smtClean="0"/>
              <a:t> </a:t>
            </a:r>
            <a:r>
              <a:rPr lang="hr-HR" dirty="0" err="1" smtClean="0"/>
              <a:t>life</a:t>
            </a:r>
            <a:endParaRPr lang="hr-HR" dirty="0" smtClean="0"/>
          </a:p>
          <a:p>
            <a:r>
              <a:rPr lang="hr-HR" dirty="0" err="1" smtClean="0"/>
              <a:t>Not</a:t>
            </a:r>
            <a:r>
              <a:rPr lang="hr-HR" dirty="0" smtClean="0"/>
              <a:t> </a:t>
            </a:r>
            <a:r>
              <a:rPr lang="hr-HR" dirty="0" err="1" smtClean="0"/>
              <a:t>taking</a:t>
            </a:r>
            <a:r>
              <a:rPr lang="hr-HR" dirty="0" smtClean="0"/>
              <a:t> </a:t>
            </a:r>
            <a:r>
              <a:rPr lang="hr-HR" dirty="0" err="1" smtClean="0"/>
              <a:t>precautions</a:t>
            </a:r>
            <a:r>
              <a:rPr lang="hr-HR" dirty="0" smtClean="0"/>
              <a:t> </a:t>
            </a:r>
            <a:r>
              <a:rPr lang="hr-HR" dirty="0" err="1" smtClean="0"/>
              <a:t>by</a:t>
            </a:r>
            <a:r>
              <a:rPr lang="hr-HR" dirty="0" smtClean="0"/>
              <a:t> </a:t>
            </a:r>
            <a:r>
              <a:rPr lang="hr-HR" dirty="0" err="1" smtClean="0"/>
              <a:t>handling</a:t>
            </a:r>
            <a:r>
              <a:rPr lang="hr-HR" dirty="0" smtClean="0"/>
              <a:t> </a:t>
            </a:r>
            <a:r>
              <a:rPr lang="hr-HR" dirty="0" err="1" smtClean="0"/>
              <a:t>them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366" y="3579223"/>
            <a:ext cx="4816783" cy="2952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3937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HOW TO RECOGNIZE E-WASTE?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err="1" smtClean="0"/>
              <a:t>Every</a:t>
            </a:r>
            <a:r>
              <a:rPr lang="hr-HR" dirty="0" smtClean="0"/>
              <a:t> </a:t>
            </a:r>
            <a:r>
              <a:rPr lang="hr-HR" dirty="0" err="1" smtClean="0"/>
              <a:t>device</a:t>
            </a:r>
            <a:r>
              <a:rPr lang="hr-HR" dirty="0" smtClean="0"/>
              <a:t> </a:t>
            </a:r>
            <a:r>
              <a:rPr lang="hr-HR" dirty="0" err="1" smtClean="0"/>
              <a:t>which</a:t>
            </a:r>
            <a:r>
              <a:rPr lang="hr-HR" dirty="0" smtClean="0"/>
              <a:t> </a:t>
            </a:r>
            <a:r>
              <a:rPr lang="hr-HR" dirty="0" err="1" smtClean="0"/>
              <a:t>needs</a:t>
            </a:r>
            <a:r>
              <a:rPr lang="hr-HR" dirty="0" smtClean="0"/>
              <a:t> to </a:t>
            </a:r>
            <a:r>
              <a:rPr lang="hr-HR" dirty="0" err="1" smtClean="0"/>
              <a:t>be</a:t>
            </a:r>
            <a:r>
              <a:rPr lang="hr-HR" dirty="0" smtClean="0"/>
              <a:t> </a:t>
            </a:r>
            <a:r>
              <a:rPr lang="hr-HR" dirty="0" err="1" smtClean="0"/>
              <a:t>disposed</a:t>
            </a:r>
            <a:r>
              <a:rPr lang="hr-HR" dirty="0" smtClean="0"/>
              <a:t> </a:t>
            </a:r>
            <a:r>
              <a:rPr lang="hr-HR" dirty="0" err="1" smtClean="0"/>
              <a:t>separately</a:t>
            </a:r>
            <a:r>
              <a:rPr lang="hr-HR" dirty="0" smtClean="0"/>
              <a:t> </a:t>
            </a:r>
            <a:r>
              <a:rPr lang="hr-HR" dirty="0" err="1" smtClean="0"/>
              <a:t>from</a:t>
            </a:r>
            <a:r>
              <a:rPr lang="hr-HR" dirty="0" smtClean="0"/>
              <a:t> </a:t>
            </a:r>
            <a:r>
              <a:rPr lang="hr-HR" dirty="0" err="1" smtClean="0"/>
              <a:t>other</a:t>
            </a:r>
            <a:r>
              <a:rPr lang="hr-HR" dirty="0" smtClean="0"/>
              <a:t> </a:t>
            </a:r>
            <a:r>
              <a:rPr lang="hr-HR" dirty="0" err="1" smtClean="0"/>
              <a:t>waste</a:t>
            </a:r>
            <a:r>
              <a:rPr lang="hr-HR" dirty="0" smtClean="0"/>
              <a:t> is E-</a:t>
            </a:r>
            <a:r>
              <a:rPr lang="hr-HR" dirty="0" err="1" smtClean="0"/>
              <a:t>waste</a:t>
            </a:r>
            <a:r>
              <a:rPr lang="hr-HR" dirty="0" smtClean="0"/>
              <a:t> </a:t>
            </a:r>
            <a:r>
              <a:rPr lang="hr-HR" dirty="0" err="1" smtClean="0"/>
              <a:t>and</a:t>
            </a:r>
            <a:r>
              <a:rPr lang="hr-HR" dirty="0" smtClean="0"/>
              <a:t> </a:t>
            </a:r>
            <a:r>
              <a:rPr lang="hr-HR" dirty="0" err="1" smtClean="0"/>
              <a:t>has</a:t>
            </a:r>
            <a:r>
              <a:rPr lang="hr-HR" dirty="0" smtClean="0"/>
              <a:t> </a:t>
            </a:r>
            <a:r>
              <a:rPr lang="hr-HR" dirty="0" err="1" smtClean="0"/>
              <a:t>this</a:t>
            </a:r>
            <a:r>
              <a:rPr lang="hr-HR" dirty="0" smtClean="0"/>
              <a:t> </a:t>
            </a:r>
            <a:r>
              <a:rPr lang="hr-HR" dirty="0" err="1" smtClean="0"/>
              <a:t>label</a:t>
            </a:r>
            <a:r>
              <a:rPr lang="hr-HR" dirty="0" smtClean="0"/>
              <a:t>:</a:t>
            </a:r>
            <a:endParaRPr lang="hr-HR" dirty="0"/>
          </a:p>
        </p:txBody>
      </p:sp>
      <p:sp>
        <p:nvSpPr>
          <p:cNvPr id="4" name="Strelica dolje 3"/>
          <p:cNvSpPr/>
          <p:nvPr/>
        </p:nvSpPr>
        <p:spPr>
          <a:xfrm>
            <a:off x="4454434" y="2911391"/>
            <a:ext cx="496389" cy="1415680"/>
          </a:xfrm>
          <a:prstGeom prst="down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00" r="99500">
                        <a14:foregroundMark x1="40300" y1="62400" x2="74200" y2="62400"/>
                        <a14:foregroundMark x1="21100" y1="50000" x2="25100" y2="75700"/>
                        <a14:foregroundMark x1="38400" y1="80600" x2="56500" y2="76700"/>
                        <a14:foregroundMark x1="34800" y1="56500" x2="35600" y2="70800"/>
                        <a14:foregroundMark x1="80700" y1="77700" x2="19700" y2="80600"/>
                        <a14:foregroundMark x1="32700" y1="44100" x2="89000" y2="41200"/>
                        <a14:foregroundMark x1="93700" y1="47600" x2="93700" y2="81100"/>
                        <a14:foregroundMark x1="14300" y1="40200" x2="900" y2="80100"/>
                        <a14:foregroundMark x1="5200" y1="37700" x2="47500" y2="44100"/>
                        <a14:foregroundMark x1="2700" y1="36200" x2="4200" y2="34300"/>
                        <a14:foregroundMark x1="87500" y1="39700" x2="95100" y2="39200"/>
                        <a14:foregroundMark x1="31200" y1="37200" x2="79600" y2="36200"/>
                        <a14:foregroundMark x1="20800" y1="49100" x2="26200" y2="57400"/>
                        <a14:foregroundMark x1="17900" y1="46100" x2="17900" y2="56000"/>
                        <a14:foregroundMark x1="15700" y1="48100" x2="15700" y2="48100"/>
                        <a14:foregroundMark x1="96900" y1="38200" x2="99500" y2="73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4765" y="3332252"/>
            <a:ext cx="4004046" cy="335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46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HOW TO RECYCLE E-WASTE?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 </a:t>
            </a:r>
            <a:r>
              <a:rPr lang="hr-HR" dirty="0" err="1" smtClean="0"/>
              <a:t>Find</a:t>
            </a:r>
            <a:r>
              <a:rPr lang="hr-HR" dirty="0" smtClean="0"/>
              <a:t> a </a:t>
            </a:r>
            <a:r>
              <a:rPr lang="hr-HR" dirty="0" err="1" smtClean="0"/>
              <a:t>responsible</a:t>
            </a:r>
            <a:r>
              <a:rPr lang="hr-HR" dirty="0" smtClean="0"/>
              <a:t> </a:t>
            </a:r>
            <a:r>
              <a:rPr lang="hr-HR" dirty="0" err="1" smtClean="0"/>
              <a:t>recycler</a:t>
            </a:r>
            <a:endParaRPr lang="hr-HR" dirty="0" smtClean="0"/>
          </a:p>
          <a:p>
            <a:r>
              <a:rPr lang="hr-HR" dirty="0" smtClean="0"/>
              <a:t>Donate for </a:t>
            </a:r>
            <a:r>
              <a:rPr lang="hr-HR" dirty="0" err="1" smtClean="0"/>
              <a:t>reuse</a:t>
            </a:r>
            <a:r>
              <a:rPr lang="hr-HR" dirty="0" smtClean="0"/>
              <a:t> </a:t>
            </a:r>
            <a:r>
              <a:rPr lang="hr-HR" dirty="0" err="1" smtClean="0"/>
              <a:t>if</a:t>
            </a:r>
            <a:r>
              <a:rPr lang="hr-HR" dirty="0" smtClean="0"/>
              <a:t> </a:t>
            </a:r>
            <a:r>
              <a:rPr lang="hr-HR" dirty="0" err="1" smtClean="0"/>
              <a:t>possible</a:t>
            </a:r>
            <a:endParaRPr lang="hr-HR" dirty="0" smtClean="0"/>
          </a:p>
          <a:p>
            <a:r>
              <a:rPr lang="hr-HR" dirty="0" err="1" smtClean="0"/>
              <a:t>Give</a:t>
            </a:r>
            <a:r>
              <a:rPr lang="hr-HR" dirty="0" smtClean="0"/>
              <a:t> </a:t>
            </a:r>
            <a:r>
              <a:rPr lang="hr-HR" dirty="0" err="1" smtClean="0"/>
              <a:t>them</a:t>
            </a:r>
            <a:r>
              <a:rPr lang="hr-HR" dirty="0" smtClean="0"/>
              <a:t> to </a:t>
            </a:r>
            <a:r>
              <a:rPr lang="hr-HR" dirty="0" err="1" smtClean="0"/>
              <a:t>manufacturers</a:t>
            </a:r>
            <a:endParaRPr lang="hr-HR" dirty="0" smtClean="0"/>
          </a:p>
          <a:p>
            <a:endParaRPr lang="hr-HR" dirty="0" smtClean="0"/>
          </a:p>
          <a:p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912" y="2226128"/>
            <a:ext cx="4296182" cy="359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156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WHY IS ELECTRONICS RECYCLING IMPORTANT?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589212" y="2133600"/>
            <a:ext cx="4712925" cy="3777622"/>
          </a:xfrm>
        </p:spPr>
        <p:txBody>
          <a:bodyPr/>
          <a:lstStyle/>
          <a:p>
            <a:r>
              <a:rPr lang="en-US" dirty="0"/>
              <a:t>old electronic devices contain toxic substances such as lead, mercury, cadmium and chromium, proper processing is essential to ensure that these materials are not released into the </a:t>
            </a:r>
            <a:r>
              <a:rPr lang="en-US" dirty="0" smtClean="0"/>
              <a:t>environment</a:t>
            </a:r>
            <a:endParaRPr lang="hr-HR" dirty="0" smtClean="0"/>
          </a:p>
          <a:p>
            <a:r>
              <a:rPr lang="hr-HR" dirty="0" smtClean="0"/>
              <a:t>If is not separated properly </a:t>
            </a:r>
            <a:r>
              <a:rPr lang="en-US" dirty="0" smtClean="0"/>
              <a:t>there </a:t>
            </a:r>
            <a:r>
              <a:rPr lang="en-US" dirty="0"/>
              <a:t>will be excessive waste generation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56" b="91986" l="7700" r="92500">
                        <a14:foregroundMark x1="43800" y1="83747" x2="56200" y2="73815"/>
                        <a14:foregroundMark x1="25100" y1="79007" x2="30200" y2="89278"/>
                        <a14:foregroundMark x1="69500" y1="83070" x2="60000" y2="85102"/>
                        <a14:foregroundMark x1="25700" y1="75508" x2="40500" y2="88939"/>
                        <a14:foregroundMark x1="45500" y1="86117" x2="70100" y2="92325"/>
                        <a14:foregroundMark x1="91400" y1="22009" x2="92500" y2="25734"/>
                        <a14:foregroundMark x1="82800" y1="5869" x2="84300" y2="10045"/>
                        <a14:foregroundMark x1="7700" y1="23025" x2="8600" y2="278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1416" y="1863634"/>
            <a:ext cx="5284424" cy="431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56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HOW CAN CONSUMERS RECYCLE THEIR E-WASTE?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T</a:t>
            </a:r>
            <a:r>
              <a:rPr lang="en-US" dirty="0" smtClean="0"/>
              <a:t>he </a:t>
            </a:r>
            <a:r>
              <a:rPr lang="en-US" dirty="0"/>
              <a:t>best choice is to donate computer equipment that can be refurbished or reused as </a:t>
            </a:r>
            <a:r>
              <a:rPr lang="en-US" dirty="0" smtClean="0"/>
              <a:t>is</a:t>
            </a:r>
            <a:endParaRPr lang="hr-HR" dirty="0" smtClean="0"/>
          </a:p>
          <a:p>
            <a:r>
              <a:rPr lang="hr-HR" dirty="0" smtClean="0"/>
              <a:t>On electronics </a:t>
            </a:r>
            <a:r>
              <a:rPr lang="hr-HR" dirty="0"/>
              <a:t>recycling </a:t>
            </a:r>
            <a:r>
              <a:rPr lang="hr-HR" dirty="0" smtClean="0"/>
              <a:t>events</a:t>
            </a:r>
          </a:p>
          <a:p>
            <a:r>
              <a:rPr lang="hr-HR" dirty="0"/>
              <a:t>On authorized electronics recycler locations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9481" y="3690258"/>
            <a:ext cx="3855131" cy="2449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399" y="4022411"/>
            <a:ext cx="4133895" cy="2573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72253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amen">
  <a:themeElements>
    <a:clrScheme name="Prame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Prame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rame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webextensions/_rels/webextension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webextensions/webextension1.xml><?xml version="1.0" encoding="utf-8"?>
<we:webextension xmlns:we="http://schemas.microsoft.com/office/webextensions/webextension/2010/11" id="{03C9FA74-F13A-485C-A395-65D446836419}">
  <we:reference id="wa104238076" version="1.6.0.0" store="en-US" storeType="OMEX"/>
  <we:alternateReferences>
    <we:reference id="WA104238076" version="1.6.0.0" store="WA104238076" storeType="OMEX"/>
  </we:alternateReferences>
  <we:properties>
    <we:property name="__labs__" value="{&quot;configuration&quot;:{&quot;appVersion&quot;:{&quot;major&quot;:0,&quot;minor&quot;:1},&quot;components&quot;:[{&quot;name&quot;:&quot;Choice Question&quot;,&quot;question&quot;:{&quot;text/html&quot;:&quot;&lt;p&gt;Which state is n.1 in recycling?&lt;/p&gt;\n&quot;,&quot;text/plain&quot;:&quot;Which state is n.1 in recycling?&quot;},&quot;type&quot;:&quot;Labs.Components.ChoiceComponent&quot;,&quot;timeLimit&quot;:0,&quot;maxAttempts&quot;:0,&quot;choices&quot;:[{&quot;id&quot;:&quot;0&quot;,&quot;content&quot;:{&quot;text/html&quot;:&quot;&lt;p&gt;Germany&lt;/p&gt;\n&quot;,&quot;text/plain&quot;:&quot;Germany&quot;},&quot;name&quot;:null,&quot;value&quot;:null},{&quot;id&quot;:&quot;1&quot;,&quot;content&quot;:{&quot;text/html&quot;:&quot;&lt;p&gt;Austria&lt;/p&gt;\n&quot;,&quot;text/plain&quot;:&quot;Austria&quot;},&quot;name&quot;:null,&quot;value&quot;:null},{&quot;id&quot;:&quot;2&quot;,&quot;content&quot;:{&quot;text/html&quot;:&quot;&lt;p&gt;Sweden&lt;/p&gt;\n&quot;,&quot;text/plain&quot;:&quot;Sweden&quot;},&quot;name&quot;:null,&quot;value&quot;:null}],&quot;maxScore&quot;:1,&quot;hasAnswer&quot;:true,&quot;answer&quot;:[&quot;0&quot;],&quot;values&quot;:{&quot;hints&quot;:[]},&quot;secure&quot;:false,&quot;data&quot;:{&quot;question&quot;:&quot;&lt;p&gt;Which state is n.1 in recycling?&lt;/p&gt;\n&quot;,&quot;fontSize&quot;:&quot;medium&quot;,&quot;choices&quot;:[{&quot;id&quot;:0,&quot;choice&quot;:&quot;&lt;p&gt;Germany&lt;/p&gt;\n&quot;,&quot;feedback&quot;:null},{&quot;id&quot;:1,&quot;choice&quot;:&quot;&lt;p&gt;Austria&lt;/p&gt;\n&quot;,&quot;feedback&quot;:null},{&quot;id&quot;:2,&quot;choice&quot;:&quot;&lt;p&gt;Sweden&lt;/p&gt;\n&quot;,&quot;feedback&quot;:null}],&quot;hasAnswer&quot;:true,&quot;answer&quot;:&quot;0&quot;,&quot;required&quot;:false,&quot;hints&quot;:[],&quot;limitAttempts&quot;:false,&quot;maxAttempts&quot;:2,&quot;allowRetries&quot;:true,&quot;shuffleChoices&quot;:false,&quot;isTimed&quot;:false,&quot;timeLimit&quot;:120,&quot;allowMultipleAnswers&quot;:false,&quot;allowChoiceEditing&quot;:true}}],&quot;name&quot;:&quot;Choice question&quot;,&quot;timeline&quot;:null,&quot;analytics&quot;:null},&quot;hostVersion&quot;:{&quot;major&quot;:0,&quot;minor&quot;:1}}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7921E9EE-47AA-4948-93E6-C2C6E1422A11}">
  <we:reference id="wa104238076" version="1.6.0.0" store="en-US" storeType="OMEX"/>
  <we:alternateReferences>
    <we:reference id="WA104238076" version="1.6.0.0" store="WA104238076" storeType="OMEX"/>
  </we:alternateReferences>
  <we:properties>
    <we:property name="__labs__" value="{&quot;configuration&quot;:{&quot;appVersion&quot;:{&quot;major&quot;:0,&quot;minor&quot;:1},&quot;components&quot;:[{&quot;name&quot;:&quot;Choice Question&quot;,&quot;question&quot;:{&quot;text/html&quot;:&quot;&lt;p&gt;Are you allowed to throw e-waste into the trash?&lt;/p&gt;\n&quot;,&quot;text/plain&quot;:&quot;Are you allowed to throw e-waste into the trash?&quot;},&quot;type&quot;:&quot;Labs.Components.ChoiceComponent&quot;,&quot;timeLimit&quot;:0,&quot;maxAttempts&quot;:0,&quot;choices&quot;:[{&quot;id&quot;:&quot;0&quot;,&quot;content&quot;:{&quot;text/html&quot;:&quot;&lt;p&gt;Yes&lt;/p&gt;\n&quot;,&quot;text/plain&quot;:&quot;Yes&quot;},&quot;name&quot;:null,&quot;value&quot;:null},{&quot;id&quot;:&quot;1&quot;,&quot;content&quot;:{&quot;text/html&quot;:&quot;&lt;p&gt;No&lt;/p&gt;\n&quot;,&quot;text/plain&quot;:&quot;No&quot;},&quot;name&quot;:null,&quot;value&quot;:null}],&quot;maxScore&quot;:1,&quot;hasAnswer&quot;:true,&quot;answer&quot;:[&quot;1&quot;],&quot;values&quot;:{&quot;hints&quot;:[]},&quot;secure&quot;:false,&quot;data&quot;:{&quot;question&quot;:&quot;&lt;p&gt;Are you allowed to throw e-waste into the trash?&lt;/p&gt;\n&quot;,&quot;fontSize&quot;:&quot;medium&quot;,&quot;choices&quot;:[{&quot;id&quot;:0,&quot;choice&quot;:&quot;&lt;p&gt;Yes&lt;/p&gt;\n&quot;,&quot;feedback&quot;:null},{&quot;id&quot;:1,&quot;choice&quot;:&quot;&lt;p&gt;No&lt;/p&gt;\n&quot;,&quot;feedback&quot;:null}],&quot;hasAnswer&quot;:true,&quot;answer&quot;:&quot;1&quot;,&quot;required&quot;:false,&quot;hints&quot;:[],&quot;limitAttempts&quot;:false,&quot;maxAttempts&quot;:2,&quot;allowRetries&quot;:true,&quot;shuffleChoices&quot;:false,&quot;isTimed&quot;:false,&quot;timeLimit&quot;:120,&quot;allowMultipleAnswers&quot;:false,&quot;allowChoiceEditing&quot;:true}}],&quot;name&quot;:&quot;Choice question&quot;,&quot;timeline&quot;:null,&quot;analytics&quot;:null},&quot;hostVersion&quot;:{&quot;major&quot;:0,&quot;minor&quot;:1}}"/>
  </we:properties>
  <we:bindings/>
  <we:snapshot xmlns:r="http://schemas.openxmlformats.org/officeDocument/2006/relationships" r:embed="rId1"/>
</we:webextension>
</file>

<file path=ppt/webextensions/webextension3.xml><?xml version="1.0" encoding="utf-8"?>
<we:webextension xmlns:we="http://schemas.microsoft.com/office/webextensions/webextension/2010/11" id="{417C1F40-DA2A-4578-8148-53999687A7AD}">
  <we:reference id="wa104238076" version="1.6.0.0" store="en-US" storeType="OMEX"/>
  <we:alternateReferences>
    <we:reference id="WA104238076" version="1.6.0.0" store="WA104238076" storeType="OMEX"/>
  </we:alternateReferences>
  <we:properties>
    <we:property name="__labs__" value="{&quot;configuration&quot;:{&quot;appVersion&quot;:{&quot;major&quot;:0,&quot;minor&quot;:1},&quot;components&quot;:[{&quot;name&quot;:&quot;Choice Question&quot;,&quot;question&quot;:{&quot;text/html&quot;:&quot;&lt;p&gt;Which of these are sources of e-waste?&lt;/p&gt;\n&quot;,&quot;text/plain&quot;:&quot;Which of these are sources of e-waste?&quot;},&quot;type&quot;:&quot;Labs.Components.ChoiceComponent&quot;,&quot;timeLimit&quot;:0,&quot;maxAttempts&quot;:0,&quot;choices&quot;:[{&quot;id&quot;:&quot;0&quot;,&quot;content&quot;:{&quot;text/html&quot;:&quot;&lt;p&gt;&lt;font style=\&quot;background-color: rgb(255, 255, 255);\&quot;&gt;home, hospitals...&lt;/font&gt;&lt;/p&gt;\n&quot;,&quot;text/plain&quot;:&quot;home, hospitals...&quot;},&quot;name&quot;:null,&quot;value&quot;:null},{&quot;id&quot;:&quot;1&quot;,&quot;content&quot;:{&quot;text/html&quot;:&quot;&lt;p&gt;children and adults&lt;/p&gt;\n&quot;,&quot;text/plain&quot;:&quot;children and adults&quot;},&quot;name&quot;:null,&quot;value&quot;:null},{&quot;id&quot;:&quot;2&quot;,&quot;content&quot;:{&quot;text/html&quot;:&quot;&lt;p&gt;Insert option here&lt;/p&gt;&quot;,&quot;text/plain&quot;:&quot;Insert option here&quot;},&quot;name&quot;:null,&quot;value&quot;:null}],&quot;maxScore&quot;:1,&quot;hasAnswer&quot;:true,&quot;answer&quot;:[&quot;0&quot;],&quot;values&quot;:{&quot;hints&quot;:[]},&quot;secure&quot;:false,&quot;data&quot;:{&quot;question&quot;:&quot;&lt;p&gt;Which of these are sources of e-waste?&lt;/p&gt;\n&quot;,&quot;fontSize&quot;:&quot;medium&quot;,&quot;choices&quot;:[{&quot;id&quot;:0,&quot;choice&quot;:&quot;&lt;p&gt;&lt;font style=\&quot;background-color: rgb(255, 255, 255);\&quot;&gt;home, hospitals...&lt;/font&gt;&lt;/p&gt;\n&quot;,&quot;feedback&quot;:null},{&quot;id&quot;:1,&quot;choice&quot;:&quot;&lt;p&gt;children and adults&lt;/p&gt;\n&quot;,&quot;feedback&quot;:null},{&quot;id&quot;:2,&quot;choice&quot;:&quot;&lt;p&gt;Insert option here&lt;/p&gt;&quot;,&quot;feedback&quot;:null}],&quot;hasAnswer&quot;:true,&quot;answer&quot;:&quot;0&quot;,&quot;required&quot;:false,&quot;hints&quot;:[],&quot;limitAttempts&quot;:false,&quot;maxAttempts&quot;:2,&quot;allowRetries&quot;:true,&quot;shuffleChoices&quot;:false,&quot;isTimed&quot;:false,&quot;timeLimit&quot;:120,&quot;allowMultipleAnswers&quot;:false,&quot;allowChoiceEditing&quot;:true}}],&quot;name&quot;:&quot;Choice question&quot;,&quot;timeline&quot;:null,&quot;analytics&quot;:null},&quot;hostVersion&quot;:{&quot;major&quot;:0,&quot;minor&quot;:1}}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102</TotalTime>
  <Words>328</Words>
  <Application>Microsoft Office PowerPoint</Application>
  <PresentationFormat>Široki zaslon</PresentationFormat>
  <Paragraphs>64</Paragraphs>
  <Slides>18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18</vt:i4>
      </vt:variant>
    </vt:vector>
  </HeadingPairs>
  <TitlesOfParts>
    <vt:vector size="22" baseType="lpstr">
      <vt:lpstr>Arial</vt:lpstr>
      <vt:lpstr>Century Gothic</vt:lpstr>
      <vt:lpstr>Wingdings 3</vt:lpstr>
      <vt:lpstr>Pramen</vt:lpstr>
      <vt:lpstr>ELECTRONIC WASTE</vt:lpstr>
      <vt:lpstr>CONTENT</vt:lpstr>
      <vt:lpstr>WHAT IS ELECTRONIC WASTE?</vt:lpstr>
      <vt:lpstr>SOURCES OF E-WASTE</vt:lpstr>
      <vt:lpstr>HOW THESE BECOME E-WASTE?</vt:lpstr>
      <vt:lpstr>HOW TO RECOGNIZE E-WASTE?</vt:lpstr>
      <vt:lpstr>HOW TO RECYCLE E-WASTE?</vt:lpstr>
      <vt:lpstr>WHY IS ELECTRONICS RECYCLING IMPORTANT?</vt:lpstr>
      <vt:lpstr>HOW CAN CONSUMERS RECYCLE THEIR E-WASTE?</vt:lpstr>
      <vt:lpstr>ARE YOU ALLOWED TO THROW E-WASTE INTO THE TRASH?</vt:lpstr>
      <vt:lpstr>HOW MUCH E-WASTE IS THERE PER YEAR?</vt:lpstr>
      <vt:lpstr>PowerPoint prezentacija</vt:lpstr>
      <vt:lpstr>THE STATES BY RECYCLING WASTE</vt:lpstr>
      <vt:lpstr>PowerPoint prezentacija</vt:lpstr>
      <vt:lpstr>THANK YOU FOR YOUR ATTENTION!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ELECTRONIC WASTE</dc:title>
  <dc:creator>učenik</dc:creator>
  <cp:lastModifiedBy>Ivana</cp:lastModifiedBy>
  <cp:revision>12</cp:revision>
  <dcterms:created xsi:type="dcterms:W3CDTF">2017-10-27T10:14:05Z</dcterms:created>
  <dcterms:modified xsi:type="dcterms:W3CDTF">2017-11-02T07:46:48Z</dcterms:modified>
</cp:coreProperties>
</file>