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ttero.i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hyperlink" Target="https://en.wikipedia.org/wiki/Electronic_devices" TargetMode="External"/><Relationship Id="rId5" Type="http://schemas.openxmlformats.org/officeDocument/2006/relationships/slideLayout" Target="../slideLayouts/slideLayout2.xml"/><Relationship Id="rId4" Type="http://schemas.microsoft.com/office/2007/relationships/media" Target="../media/media2.mp4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microsoft.com/office/2007/relationships/media" Target="../media/media2.mp4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microsoft.com/office/2007/relationships/hdphoto" Target="../media/hdphoto2.wdp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microsoft.com/office/2007/relationships/media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06457" y="1723255"/>
            <a:ext cx="10115279" cy="2387600"/>
          </a:xfrm>
        </p:spPr>
        <p:txBody>
          <a:bodyPr>
            <a:normAutofit/>
          </a:bodyPr>
          <a:lstStyle/>
          <a:p>
            <a:r>
              <a:rPr lang="hr-HR" sz="8000" dirty="0" smtClean="0"/>
              <a:t>Electronic </a:t>
            </a:r>
            <a:r>
              <a:rPr lang="hr-HR" sz="8000" dirty="0" err="1" smtClean="0"/>
              <a:t>waste</a:t>
            </a:r>
            <a:endParaRPr lang="hr-HR" sz="8000" dirty="0"/>
          </a:p>
        </p:txBody>
      </p:sp>
      <p:pic>
        <p:nvPicPr>
          <p:cNvPr id="3" name="tmpD209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68.3219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5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760">
        <p15:prstTrans prst="curtains"/>
      </p:transition>
    </mc:Choice>
    <mc:Fallback xmlns="">
      <p:transition spd="slow" advTm="5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Rezervirano mjesto sadržaja 3" title="Multiple Choice Quiz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8527112"/>
                  </p:ext>
                </p:extLst>
              </p:nvPr>
            </p:nvGraphicFramePr>
            <p:xfrm>
              <a:off x="914400" y="618518"/>
              <a:ext cx="10133013" cy="517268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Rezervirano mjesto sadržaja 3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914400" y="618518"/>
                <a:ext cx="10133013" cy="51726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4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2853" y="291946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What it can be turned into</a:t>
            </a:r>
            <a:br>
              <a:rPr lang="en-US" sz="4800" b="1" u="sng" dirty="0"/>
            </a:br>
            <a:endParaRPr lang="hr-HR" sz="48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8714" y="1165270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The metal from these devices can be used for many things, if extracted properly. </a:t>
            </a:r>
            <a:endParaRPr lang="hr-HR" dirty="0" smtClean="0"/>
          </a:p>
          <a:p>
            <a:r>
              <a:rPr lang="en-US" dirty="0" smtClean="0"/>
              <a:t>Cell </a:t>
            </a:r>
            <a:r>
              <a:rPr lang="en-US" dirty="0"/>
              <a:t>phone batteries and metals inside the phone can be used to make new ones, or for jewelry, art, metal plates, or other electronics.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31" b="94462" l="3667" r="95167">
                        <a14:foregroundMark x1="88667" y1="32000" x2="95333" y2="27385"/>
                        <a14:foregroundMark x1="5667" y1="77538" x2="14500" y2="78462"/>
                        <a14:foregroundMark x1="3833" y1="33846" x2="11833" y2="35077"/>
                        <a14:foregroundMark x1="42833" y1="94462" x2="44167" y2="8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70125">
            <a:off x="6611755" y="3503508"/>
            <a:ext cx="5715000" cy="30956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1" b="89809" l="9857" r="89964">
                        <a14:foregroundMark x1="68459" y1="15605" x2="60932" y2="6051"/>
                        <a14:foregroundMark x1="10753" y1="72611" x2="35842" y2="898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8359" y="3263853"/>
            <a:ext cx="3902801" cy="2196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89573" l="7583" r="91943">
                        <a14:foregroundMark x1="8215" y1="37441" x2="7583" y2="48104"/>
                        <a14:foregroundMark x1="87836" y1="29621" x2="91943" y2="47156"/>
                        <a14:backgroundMark x1="22749" y1="39336" x2="80569" y2="40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714" y="4361953"/>
            <a:ext cx="4469904" cy="29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8168" y="109066"/>
            <a:ext cx="9905998" cy="1478570"/>
          </a:xfrm>
        </p:spPr>
        <p:txBody>
          <a:bodyPr>
            <a:normAutofit/>
          </a:bodyPr>
          <a:lstStyle/>
          <a:p>
            <a:r>
              <a:rPr lang="hr-HR" sz="4400" u="sng" dirty="0" smtClean="0"/>
              <a:t>Company </a:t>
            </a:r>
            <a:r>
              <a:rPr lang="hr-HR" sz="4400" u="sng" dirty="0" err="1" smtClean="0"/>
              <a:t>with</a:t>
            </a:r>
            <a:r>
              <a:rPr lang="hr-HR" sz="4400" u="sng" dirty="0" smtClean="0"/>
              <a:t> a </a:t>
            </a:r>
            <a:r>
              <a:rPr lang="hr-HR" sz="4400" u="sng" dirty="0" err="1" smtClean="0"/>
              <a:t>good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idea</a:t>
            </a:r>
            <a:r>
              <a:rPr lang="hr-HR" sz="4400" u="sng" dirty="0" smtClean="0"/>
              <a:t>!</a:t>
            </a:r>
            <a:endParaRPr lang="hr-HR" sz="44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8167" y="1426527"/>
            <a:ext cx="9905999" cy="3541714"/>
          </a:xfrm>
        </p:spPr>
        <p:txBody>
          <a:bodyPr/>
          <a:lstStyle/>
          <a:p>
            <a:r>
              <a:rPr lang="en-US" dirty="0"/>
              <a:t>A company in India, </a:t>
            </a:r>
            <a:r>
              <a:rPr lang="en-US" dirty="0" err="1">
                <a:hlinkClick r:id="rId2"/>
              </a:rPr>
              <a:t>Attero</a:t>
            </a:r>
            <a:r>
              <a:rPr lang="en-US" dirty="0"/>
              <a:t>, extracts metals like gold, platinum, and selenium safely from used devices, refurbishes others, and helps businesses with end-to-end electronic asset management. It's a small dent in the grand scheme, but companies like this are important — and profitable.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09" y="3572292"/>
            <a:ext cx="7939351" cy="27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2853" y="0"/>
            <a:ext cx="9905998" cy="1478570"/>
          </a:xfrm>
        </p:spPr>
        <p:txBody>
          <a:bodyPr>
            <a:normAutofit/>
          </a:bodyPr>
          <a:lstStyle/>
          <a:p>
            <a:r>
              <a:rPr lang="hr-HR" sz="4800" u="sng" dirty="0" smtClean="0"/>
              <a:t>What </a:t>
            </a:r>
            <a:r>
              <a:rPr lang="hr-HR" sz="4800" u="sng" dirty="0" err="1" smtClean="0"/>
              <a:t>can</a:t>
            </a:r>
            <a:r>
              <a:rPr lang="hr-HR" sz="4800" u="sng" dirty="0" smtClean="0"/>
              <a:t> </a:t>
            </a:r>
            <a:r>
              <a:rPr lang="hr-HR" sz="4800" u="sng" dirty="0" err="1" smtClean="0"/>
              <a:t>we</a:t>
            </a:r>
            <a:r>
              <a:rPr lang="hr-HR" sz="4800" u="sng" dirty="0" smtClean="0"/>
              <a:t> do?</a:t>
            </a:r>
            <a:endParaRPr lang="hr-HR" sz="48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6098" y="1478570"/>
            <a:ext cx="9905999" cy="3541714"/>
          </a:xfrm>
        </p:spPr>
        <p:txBody>
          <a:bodyPr/>
          <a:lstStyle/>
          <a:p>
            <a:r>
              <a:rPr lang="en-US" sz="2000" b="1" dirty="0"/>
              <a:t>Learn to fix broken gadgets yourself</a:t>
            </a:r>
            <a:r>
              <a:rPr lang="en-US" sz="2000" b="1" dirty="0" smtClean="0"/>
              <a:t>.</a:t>
            </a:r>
            <a:endParaRPr lang="hr-HR" sz="2000" b="1" dirty="0" smtClean="0"/>
          </a:p>
          <a:p>
            <a:r>
              <a:rPr lang="hr-HR" sz="2000" b="1" dirty="0" err="1" smtClean="0"/>
              <a:t>Don’t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throw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them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in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trash</a:t>
            </a:r>
            <a:endParaRPr lang="hr-HR" sz="2000" b="1" dirty="0" smtClean="0"/>
          </a:p>
          <a:p>
            <a:r>
              <a:rPr lang="hr-HR" sz="2000" dirty="0" err="1" smtClean="0"/>
              <a:t>Dispose</a:t>
            </a:r>
            <a:r>
              <a:rPr lang="hr-HR" sz="2000" dirty="0" smtClean="0"/>
              <a:t> </a:t>
            </a:r>
            <a:r>
              <a:rPr lang="hr-HR" sz="2000" dirty="0" err="1" smtClean="0"/>
              <a:t>properly</a:t>
            </a:r>
            <a:endParaRPr lang="hr-HR" sz="2000" dirty="0" smtClean="0"/>
          </a:p>
          <a:p>
            <a:r>
              <a:rPr lang="en-US" sz="2000" b="1" dirty="0"/>
              <a:t>Pass them on for </a:t>
            </a:r>
            <a:r>
              <a:rPr lang="en-US" sz="2000" b="1" dirty="0" smtClean="0"/>
              <a:t>reuse</a:t>
            </a:r>
            <a:endParaRPr lang="hr-HR" sz="2000" b="1" dirty="0" smtClean="0"/>
          </a:p>
          <a:p>
            <a:r>
              <a:rPr lang="en-US" sz="2000" b="1" dirty="0"/>
              <a:t>Find a good e-waste </a:t>
            </a:r>
            <a:r>
              <a:rPr lang="en-US" sz="2000" b="1" dirty="0" smtClean="0"/>
              <a:t>recycler</a:t>
            </a:r>
            <a:endParaRPr lang="hr-HR" sz="2000" b="1" dirty="0" smtClean="0"/>
          </a:p>
          <a:p>
            <a:r>
              <a:rPr lang="hr-HR" sz="2000" b="1" dirty="0" err="1"/>
              <a:t>Staples</a:t>
            </a:r>
            <a:r>
              <a:rPr lang="hr-HR" sz="2000" b="1" dirty="0"/>
              <a:t> </a:t>
            </a:r>
            <a:r>
              <a:rPr lang="hr-HR" sz="2000" b="1" dirty="0" err="1"/>
              <a:t>stores</a:t>
            </a:r>
            <a:endParaRPr lang="hr-HR" sz="2000" b="1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14" y="2298926"/>
            <a:ext cx="5769095" cy="38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8979" y="0"/>
            <a:ext cx="9905998" cy="1478570"/>
          </a:xfrm>
        </p:spPr>
        <p:txBody>
          <a:bodyPr>
            <a:normAutofit/>
          </a:bodyPr>
          <a:lstStyle/>
          <a:p>
            <a:r>
              <a:rPr lang="hr-HR" sz="4800" dirty="0" err="1" smtClean="0">
                <a:solidFill>
                  <a:srgbClr val="FFFF00"/>
                </a:solidFill>
              </a:rPr>
              <a:t>Beware</a:t>
            </a:r>
            <a:r>
              <a:rPr lang="hr-HR" sz="4800" dirty="0" smtClean="0">
                <a:solidFill>
                  <a:srgbClr val="FFFF00"/>
                </a:solidFill>
              </a:rPr>
              <a:t>!</a:t>
            </a:r>
            <a:endParaRPr lang="hr-HR" sz="4800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6098" y="1295899"/>
            <a:ext cx="9905999" cy="3541714"/>
          </a:xfrm>
        </p:spPr>
        <p:txBody>
          <a:bodyPr/>
          <a:lstStyle/>
          <a:p>
            <a:r>
              <a:rPr lang="en-US" dirty="0"/>
              <a:t>A large number of what is labeled as "e-waste" is actually not waste at all, but rather whole electronic equipment or parts that are readily marketable for reuse or can be recycled for materials recovery.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3066756"/>
            <a:ext cx="3810000" cy="25336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33" y="3234136"/>
            <a:ext cx="3283309" cy="32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2853" y="305010"/>
            <a:ext cx="9905998" cy="1478570"/>
          </a:xfrm>
        </p:spPr>
        <p:txBody>
          <a:bodyPr>
            <a:normAutofit/>
          </a:bodyPr>
          <a:lstStyle/>
          <a:p>
            <a:r>
              <a:rPr lang="hr-HR" sz="4400" u="sng" dirty="0" smtClean="0"/>
              <a:t>Make </a:t>
            </a:r>
            <a:r>
              <a:rPr lang="hr-HR" sz="4400" u="sng" dirty="0" err="1" smtClean="0"/>
              <a:t>fun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projects</a:t>
            </a:r>
            <a:endParaRPr lang="hr-HR" sz="44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9972" y="1783580"/>
            <a:ext cx="9905999" cy="3541714"/>
          </a:xfrm>
        </p:spPr>
        <p:txBody>
          <a:bodyPr/>
          <a:lstStyle/>
          <a:p>
            <a:r>
              <a:rPr lang="hr-HR" dirty="0" smtClean="0"/>
              <a:t>You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recycle</a:t>
            </a:r>
            <a:r>
              <a:rPr lang="hr-HR" dirty="0" smtClean="0"/>
              <a:t> e-</a:t>
            </a:r>
            <a:r>
              <a:rPr lang="hr-HR" dirty="0" err="1" smtClean="0"/>
              <a:t>waste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yourself</a:t>
            </a:r>
            <a:r>
              <a:rPr lang="hr-HR" dirty="0" smtClean="0"/>
              <a:t>!</a:t>
            </a:r>
          </a:p>
          <a:p>
            <a:r>
              <a:rPr lang="hr-HR" dirty="0" smtClean="0"/>
              <a:t>Do </a:t>
            </a:r>
            <a:r>
              <a:rPr lang="hr-HR" dirty="0" err="1" smtClean="0"/>
              <a:t>fun</a:t>
            </a:r>
            <a:r>
              <a:rPr lang="hr-HR" dirty="0" smtClean="0"/>
              <a:t> </a:t>
            </a:r>
            <a:r>
              <a:rPr lang="hr-HR" dirty="0" err="1" smtClean="0"/>
              <a:t>projects</a:t>
            </a:r>
            <a:r>
              <a:rPr lang="hr-HR" dirty="0" smtClean="0"/>
              <a:t> </a:t>
            </a:r>
            <a:r>
              <a:rPr lang="hr-HR" dirty="0" err="1" smtClean="0"/>
              <a:t>wth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kids</a:t>
            </a:r>
            <a:r>
              <a:rPr lang="hr-HR" dirty="0" smtClean="0"/>
              <a:t>, </a:t>
            </a:r>
            <a:r>
              <a:rPr lang="hr-HR" dirty="0" err="1" smtClean="0"/>
              <a:t>family</a:t>
            </a:r>
            <a:r>
              <a:rPr lang="hr-HR" dirty="0" smtClean="0"/>
              <a:t>, </a:t>
            </a:r>
            <a:r>
              <a:rPr lang="hr-HR" dirty="0" err="1" smtClean="0"/>
              <a:t>friends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help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/>
              <a:t> </a:t>
            </a:r>
            <a:r>
              <a:rPr lang="hr-HR" dirty="0" err="1" smtClean="0"/>
              <a:t>environment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72" y="3117669"/>
            <a:ext cx="4377146" cy="29180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3117669"/>
            <a:ext cx="3535206" cy="33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8" name="Rezervirano mjesto sadržaja 7" title="Multiple Choice Quiz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9759400"/>
                  </p:ext>
                </p:extLst>
              </p:nvPr>
            </p:nvGraphicFramePr>
            <p:xfrm>
              <a:off x="914400" y="618518"/>
              <a:ext cx="10133013" cy="517268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Rezervirano mjesto sadržaja 7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914400" y="618518"/>
                <a:ext cx="10133013" cy="51726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0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0602" y="0"/>
            <a:ext cx="9905998" cy="1478570"/>
          </a:xfrm>
        </p:spPr>
        <p:txBody>
          <a:bodyPr>
            <a:normAutofit/>
          </a:bodyPr>
          <a:lstStyle/>
          <a:p>
            <a:r>
              <a:rPr lang="hr-HR" sz="4400" u="sng" dirty="0" err="1" smtClean="0"/>
              <a:t>Keep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up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with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the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good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work</a:t>
            </a:r>
            <a:r>
              <a:rPr lang="hr-HR" sz="4400" u="sng" dirty="0" smtClean="0"/>
              <a:t>!</a:t>
            </a:r>
            <a:endParaRPr lang="hr-HR" sz="44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9161" y="1256710"/>
            <a:ext cx="9905999" cy="3541714"/>
          </a:xfrm>
        </p:spPr>
        <p:txBody>
          <a:bodyPr/>
          <a:lstStyle/>
          <a:p>
            <a:r>
              <a:rPr lang="hr-HR" dirty="0" err="1" smtClean="0"/>
              <a:t>Never</a:t>
            </a:r>
            <a:r>
              <a:rPr lang="hr-HR" dirty="0" smtClean="0"/>
              <a:t> </a:t>
            </a:r>
            <a:r>
              <a:rPr lang="hr-HR" dirty="0" err="1" smtClean="0"/>
              <a:t>give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</a:t>
            </a:r>
            <a:r>
              <a:rPr lang="hr-HR" dirty="0" err="1" smtClean="0"/>
              <a:t>trying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you’ll</a:t>
            </a:r>
            <a:r>
              <a:rPr lang="hr-HR" dirty="0" smtClean="0"/>
              <a:t> </a:t>
            </a:r>
            <a:r>
              <a:rPr lang="hr-HR" dirty="0" err="1" smtClean="0"/>
              <a:t>succeed</a:t>
            </a:r>
            <a:r>
              <a:rPr lang="hr-HR" dirty="0" smtClean="0"/>
              <a:t>!</a:t>
            </a:r>
          </a:p>
          <a:p>
            <a:r>
              <a:rPr lang="hr-HR" dirty="0" err="1" smtClean="0"/>
              <a:t>Help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enviroment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around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, make a </a:t>
            </a:r>
            <a:r>
              <a:rPr lang="hr-HR" dirty="0" err="1" smtClean="0"/>
              <a:t>good</a:t>
            </a:r>
            <a:r>
              <a:rPr lang="hr-HR" dirty="0" smtClean="0"/>
              <a:t> </a:t>
            </a:r>
            <a:r>
              <a:rPr lang="hr-HR" dirty="0" err="1" smtClean="0"/>
              <a:t>thing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doing</a:t>
            </a:r>
            <a:r>
              <a:rPr lang="hr-HR" dirty="0" smtClean="0"/>
              <a:t> </a:t>
            </a:r>
            <a:r>
              <a:rPr lang="hr-HR" dirty="0" err="1" smtClean="0"/>
              <a:t>something</a:t>
            </a:r>
            <a:r>
              <a:rPr lang="hr-HR" dirty="0" smtClean="0"/>
              <a:t> </a:t>
            </a:r>
            <a:r>
              <a:rPr lang="hr-HR" dirty="0" err="1" smtClean="0"/>
              <a:t>fun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2874224"/>
            <a:ext cx="7375648" cy="3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281647" y="2298021"/>
            <a:ext cx="9910353" cy="2387600"/>
          </a:xfrm>
        </p:spPr>
        <p:txBody>
          <a:bodyPr>
            <a:normAutofit/>
          </a:bodyPr>
          <a:lstStyle/>
          <a:p>
            <a:r>
              <a:rPr lang="hr-HR" sz="6600" dirty="0" err="1" smtClean="0"/>
              <a:t>Thank</a:t>
            </a:r>
            <a:r>
              <a:rPr lang="hr-HR" sz="6600" dirty="0" smtClean="0"/>
              <a:t> </a:t>
            </a:r>
            <a:r>
              <a:rPr lang="hr-HR" sz="6600" dirty="0" err="1" smtClean="0"/>
              <a:t>you</a:t>
            </a:r>
            <a:r>
              <a:rPr lang="hr-HR" sz="6600" dirty="0" smtClean="0"/>
              <a:t> for </a:t>
            </a:r>
            <a:r>
              <a:rPr lang="hr-HR" sz="6600" dirty="0" err="1" smtClean="0"/>
              <a:t>your</a:t>
            </a:r>
            <a:r>
              <a:rPr lang="hr-HR" sz="6600" dirty="0" smtClean="0"/>
              <a:t> </a:t>
            </a:r>
            <a:r>
              <a:rPr lang="hr-HR" sz="6600" dirty="0" err="1" smtClean="0"/>
              <a:t>attention</a:t>
            </a:r>
            <a:r>
              <a:rPr lang="hr-HR" sz="6600" dirty="0" smtClean="0"/>
              <a:t>!..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4693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-152190"/>
            <a:ext cx="9905998" cy="1478570"/>
          </a:xfrm>
        </p:spPr>
        <p:txBody>
          <a:bodyPr>
            <a:normAutofit/>
          </a:bodyPr>
          <a:lstStyle/>
          <a:p>
            <a:r>
              <a:rPr lang="hr-HR" sz="4400" u="sng" dirty="0" smtClean="0"/>
              <a:t>What </a:t>
            </a:r>
            <a:r>
              <a:rPr lang="hr-HR" sz="4400" u="sng" dirty="0" err="1" smtClean="0"/>
              <a:t>is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electronic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waste</a:t>
            </a:r>
            <a:r>
              <a:rPr lang="hr-HR" sz="4400" u="sng" dirty="0" smtClean="0"/>
              <a:t>?</a:t>
            </a:r>
            <a:endParaRPr lang="hr-HR" sz="44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4657" y="1034641"/>
            <a:ext cx="9905999" cy="3541714"/>
          </a:xfrm>
        </p:spPr>
        <p:txBody>
          <a:bodyPr/>
          <a:lstStyle/>
          <a:p>
            <a:r>
              <a:rPr lang="hr-HR" dirty="0" smtClean="0"/>
              <a:t>Electronic </a:t>
            </a:r>
            <a:r>
              <a:rPr lang="hr-HR" dirty="0" err="1" smtClean="0"/>
              <a:t>waste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e-</a:t>
            </a:r>
            <a:r>
              <a:rPr lang="hr-HR" dirty="0" err="1" smtClean="0"/>
              <a:t>waste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en-US" dirty="0"/>
              <a:t>describes discarded electrical or </a:t>
            </a:r>
            <a:r>
              <a:rPr lang="en-US" dirty="0">
                <a:hlinkClick r:id="rId6" tooltip="Electronic devices"/>
              </a:rPr>
              <a:t>electronic </a:t>
            </a:r>
            <a:r>
              <a:rPr lang="en-US" dirty="0" smtClean="0">
                <a:hlinkClick r:id="rId6" tooltip="Electronic devices"/>
              </a:rPr>
              <a:t>devices</a:t>
            </a:r>
            <a:r>
              <a:rPr lang="hr-HR" dirty="0" smtClean="0"/>
              <a:t>.</a:t>
            </a:r>
          </a:p>
          <a:p>
            <a:r>
              <a:rPr lang="en-US" dirty="0"/>
              <a:t> Used electronics which are destined for reuse, resale, salvage, recycling, or disposal are also considered e-waste.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02" b="90000" l="10000" r="90000">
                        <a14:foregroundMark x1="75085" y1="6102" x2="74576" y2="14237"/>
                        <a14:foregroundMark x1="73051" y1="15424" x2="75932" y2="84576"/>
                        <a14:foregroundMark x1="66441" y1="14237" x2="69322" y2="87119"/>
                        <a14:foregroundMark x1="59153" y1="23729" x2="59492" y2="82203"/>
                        <a14:foregroundMark x1="19831" y1="84237" x2="20678" y2="78983"/>
                        <a14:foregroundMark x1="27966" y1="84576" x2="28814" y2="84576"/>
                        <a14:foregroundMark x1="32542" y1="78475" x2="40339" y2="87966"/>
                        <a14:foregroundMark x1="44746" y1="87458" x2="49322" y2="77627"/>
                        <a14:foregroundMark x1="50169" y1="71186" x2="50169" y2="31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009524" y="1611788"/>
            <a:ext cx="4682218" cy="6190391"/>
          </a:xfrm>
          <a:prstGeom prst="rect">
            <a:avLst/>
          </a:prstGeom>
        </p:spPr>
      </p:pic>
      <p:pic>
        <p:nvPicPr>
          <p:cNvPr id="4" name="tmp73C2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end="19404.933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5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595">
        <p14:vortex dir="r"/>
      </p:transition>
    </mc:Choice>
    <mc:Fallback xmlns="">
      <p:transition spd="slow" advTm="6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hr-HR" u="sng" dirty="0" smtClean="0"/>
              <a:t>What do </a:t>
            </a:r>
            <a:r>
              <a:rPr lang="hr-HR" u="sng" dirty="0" err="1" smtClean="0"/>
              <a:t>we</a:t>
            </a:r>
            <a:r>
              <a:rPr lang="hr-HR" u="sng" dirty="0" smtClean="0"/>
              <a:t> do </a:t>
            </a:r>
            <a:r>
              <a:rPr lang="hr-HR" u="sng" dirty="0" err="1" smtClean="0"/>
              <a:t>have</a:t>
            </a:r>
            <a:r>
              <a:rPr lang="hr-HR" u="sng" dirty="0" smtClean="0"/>
              <a:t> to do </a:t>
            </a:r>
            <a:r>
              <a:rPr lang="hr-HR" u="sng" dirty="0" err="1" smtClean="0"/>
              <a:t>with</a:t>
            </a:r>
            <a:r>
              <a:rPr lang="hr-HR" u="sng" dirty="0" smtClean="0"/>
              <a:t> </a:t>
            </a:r>
            <a:r>
              <a:rPr lang="hr-HR" u="sng" dirty="0" err="1" smtClean="0"/>
              <a:t>electronic</a:t>
            </a:r>
            <a:r>
              <a:rPr lang="hr-HR" u="sng" dirty="0" smtClean="0"/>
              <a:t> </a:t>
            </a:r>
            <a:r>
              <a:rPr lang="hr-HR" u="sng" dirty="0" err="1" smtClean="0"/>
              <a:t>waste</a:t>
            </a:r>
            <a:r>
              <a:rPr lang="hr-HR" u="sng" dirty="0" smtClean="0"/>
              <a:t>?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6910" y="1478570"/>
            <a:ext cx="9905999" cy="3541714"/>
          </a:xfrm>
          <a:noFill/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</a:t>
            </a:r>
            <a:r>
              <a:rPr lang="hr-H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way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hr-H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Recycle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  <a:p>
            <a:r>
              <a:rPr lang="en-US" dirty="0"/>
              <a:t>The circuit boards contain such precious metals as gold, silver, platinum, etc. and such base metals as copper, iron, aluminum, etc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u="sng" dirty="0" err="1" smtClean="0">
                <a:solidFill>
                  <a:srgbClr val="FFFF00"/>
                </a:solidFill>
              </a:rPr>
              <a:t>require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u="sng" dirty="0" err="1" smtClean="0">
                <a:solidFill>
                  <a:srgbClr val="FFFF00"/>
                </a:solidFill>
              </a:rPr>
              <a:t>regain</a:t>
            </a:r>
            <a:r>
              <a:rPr lang="hr-HR" dirty="0" smtClean="0"/>
              <a:t> some „</a:t>
            </a:r>
            <a:r>
              <a:rPr lang="hr-HR" dirty="0" err="1" smtClean="0"/>
              <a:t>lost</a:t>
            </a:r>
            <a:r>
              <a:rPr lang="hr-HR" dirty="0" smtClean="0"/>
              <a:t>” </a:t>
            </a:r>
            <a:r>
              <a:rPr lang="hr-HR" dirty="0" err="1" smtClean="0"/>
              <a:t>materials</a:t>
            </a:r>
            <a:r>
              <a:rPr lang="hr-HR" dirty="0" smtClean="0"/>
              <a:t> to </a:t>
            </a:r>
            <a:r>
              <a:rPr lang="hr-HR" dirty="0" err="1" smtClean="0"/>
              <a:t>help</a:t>
            </a:r>
            <a:r>
              <a:rPr lang="hr-HR" dirty="0" smtClean="0"/>
              <a:t> </a:t>
            </a:r>
            <a:r>
              <a:rPr lang="hr-HR" dirty="0" err="1" smtClean="0"/>
              <a:t>us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something</a:t>
            </a:r>
            <a:r>
              <a:rPr lang="hr-HR" dirty="0" smtClean="0"/>
              <a:t> </a:t>
            </a:r>
            <a:r>
              <a:rPr lang="hr-HR" dirty="0" err="1" smtClean="0"/>
              <a:t>new</a:t>
            </a:r>
            <a:r>
              <a:rPr lang="hr-HR" dirty="0" smtClean="0"/>
              <a:t>..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29" y="3687581"/>
            <a:ext cx="5546285" cy="2811273"/>
          </a:xfrm>
          <a:prstGeom prst="rect">
            <a:avLst/>
          </a:prstGeom>
        </p:spPr>
      </p:pic>
      <p:pic>
        <p:nvPicPr>
          <p:cNvPr id="5" name="tmp73C2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st="6595" end="8173.933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2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231">
        <p14:vortex dir="r"/>
      </p:transition>
    </mc:Choice>
    <mc:Fallback xmlns="">
      <p:transition spd="slow" advTm="11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22130"/>
            <a:ext cx="9905998" cy="1478570"/>
          </a:xfrm>
        </p:spPr>
        <p:txBody>
          <a:bodyPr/>
          <a:lstStyle/>
          <a:p>
            <a:r>
              <a:rPr lang="hr-HR" u="sng" dirty="0" err="1" smtClean="0"/>
              <a:t>Which</a:t>
            </a:r>
            <a:r>
              <a:rPr lang="hr-HR" u="sng" dirty="0" smtClean="0"/>
              <a:t> </a:t>
            </a:r>
            <a:r>
              <a:rPr lang="hr-HR" u="sng" dirty="0" err="1" smtClean="0"/>
              <a:t>countries</a:t>
            </a:r>
            <a:r>
              <a:rPr lang="hr-HR" u="sng" dirty="0" smtClean="0"/>
              <a:t> </a:t>
            </a:r>
            <a:r>
              <a:rPr lang="hr-HR" u="sng" dirty="0" err="1" smtClean="0"/>
              <a:t>have</a:t>
            </a:r>
            <a:r>
              <a:rPr lang="hr-HR" u="sng" dirty="0" smtClean="0"/>
              <a:t> </a:t>
            </a:r>
            <a:r>
              <a:rPr lang="hr-HR" u="sng" dirty="0" err="1" smtClean="0"/>
              <a:t>the</a:t>
            </a:r>
            <a:r>
              <a:rPr lang="hr-HR" u="sng" dirty="0" smtClean="0"/>
              <a:t> most e-</a:t>
            </a:r>
            <a:r>
              <a:rPr lang="hr-HR" u="sng" dirty="0" err="1" smtClean="0"/>
              <a:t>waste</a:t>
            </a:r>
            <a:r>
              <a:rPr lang="hr-HR" u="sng" dirty="0" smtClean="0"/>
              <a:t> </a:t>
            </a:r>
            <a:r>
              <a:rPr lang="hr-HR" u="sng" dirty="0" err="1" smtClean="0"/>
              <a:t>in</a:t>
            </a:r>
            <a:r>
              <a:rPr lang="hr-HR" u="sng" dirty="0" smtClean="0"/>
              <a:t> </a:t>
            </a:r>
            <a:r>
              <a:rPr lang="hr-HR" u="sng" dirty="0" err="1" smtClean="0"/>
              <a:t>world</a:t>
            </a:r>
            <a:r>
              <a:rPr lang="hr-HR" u="sng" dirty="0" smtClean="0"/>
              <a:t>?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7721" y="1594669"/>
            <a:ext cx="9905999" cy="3541714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Top ten are: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762103" y="1776549"/>
            <a:ext cx="76025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SAD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China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Japan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Germany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India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UK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France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Brazil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Russia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800" dirty="0" smtClean="0"/>
              <a:t>Italy</a:t>
            </a: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97" b="99365" l="10000" r="90000">
                        <a14:foregroundMark x1="59688" y1="17460" x2="59062" y2="5714"/>
                        <a14:foregroundMark x1="39375" y1="27302" x2="31250" y2="40952"/>
                        <a14:foregroundMark x1="39375" y1="15238" x2="55000" y2="27302"/>
                        <a14:foregroundMark x1="46875" y1="26984" x2="51563" y2="14286"/>
                        <a14:foregroundMark x1="51250" y1="26032" x2="56875" y2="19048"/>
                        <a14:foregroundMark x1="60625" y1="46032" x2="72188" y2="21905"/>
                        <a14:foregroundMark x1="46250" y1="37460" x2="53750" y2="40000"/>
                        <a14:foregroundMark x1="70000" y1="42540" x2="74688" y2="50794"/>
                        <a14:foregroundMark x1="38125" y1="55238" x2="43438" y2="44762"/>
                        <a14:foregroundMark x1="53438" y1="61905" x2="65000" y2="565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2160" y="1776549"/>
            <a:ext cx="4398417" cy="4329692"/>
          </a:xfrm>
          <a:prstGeom prst="rect">
            <a:avLst/>
          </a:prstGeom>
        </p:spPr>
      </p:pic>
      <p:pic>
        <p:nvPicPr>
          <p:cNvPr id="6" name="tmp73C2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st="17826" end="63.933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7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09">
        <p14:vortex dir="r"/>
      </p:transition>
    </mc:Choice>
    <mc:Fallback xmlns="">
      <p:transition spd="slow" advTm="8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Rezervirano mjesto sadržaja 3" title="Free Response Quiz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5347967"/>
                  </p:ext>
                </p:extLst>
              </p:nvPr>
            </p:nvGraphicFramePr>
            <p:xfrm>
              <a:off x="940526" y="522514"/>
              <a:ext cx="10106887" cy="526868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Rezervirano mjesto sadržaja 3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526" y="522514"/>
                <a:ext cx="10106887" cy="52686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5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ksplozija 2 4"/>
          <p:cNvSpPr/>
          <p:nvPr/>
        </p:nvSpPr>
        <p:spPr>
          <a:xfrm>
            <a:off x="312364" y="2914305"/>
            <a:ext cx="2743200" cy="1896582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4293" y="-204442"/>
            <a:ext cx="9905998" cy="1478570"/>
          </a:xfrm>
        </p:spPr>
        <p:txBody>
          <a:bodyPr/>
          <a:lstStyle/>
          <a:p>
            <a:r>
              <a:rPr lang="hr-HR" u="sng" dirty="0" smtClean="0"/>
              <a:t>How </a:t>
            </a:r>
            <a:r>
              <a:rPr lang="hr-HR" u="sng" dirty="0" err="1" smtClean="0"/>
              <a:t>much</a:t>
            </a:r>
            <a:r>
              <a:rPr lang="hr-HR" u="sng" dirty="0" smtClean="0"/>
              <a:t> </a:t>
            </a:r>
            <a:r>
              <a:rPr lang="hr-HR" u="sng" dirty="0" err="1" smtClean="0"/>
              <a:t>waste</a:t>
            </a:r>
            <a:r>
              <a:rPr lang="hr-HR" u="sng" dirty="0" smtClean="0"/>
              <a:t> </a:t>
            </a:r>
            <a:r>
              <a:rPr lang="hr-HR" u="sng" dirty="0" err="1" smtClean="0"/>
              <a:t>does</a:t>
            </a:r>
            <a:r>
              <a:rPr lang="hr-HR" u="sng" dirty="0" smtClean="0"/>
              <a:t> sad </a:t>
            </a:r>
            <a:r>
              <a:rPr lang="hr-HR" u="sng" dirty="0" err="1" smtClean="0"/>
              <a:t>actually</a:t>
            </a:r>
            <a:r>
              <a:rPr lang="hr-HR" u="sng" dirty="0" smtClean="0"/>
              <a:t> make?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073830"/>
            <a:ext cx="9905999" cy="3541714"/>
          </a:xfrm>
        </p:spPr>
        <p:txBody>
          <a:bodyPr/>
          <a:lstStyle/>
          <a:p>
            <a:r>
              <a:rPr lang="en-US" dirty="0"/>
              <a:t>The United States generated far and away the greatest volume of e-waste in </a:t>
            </a:r>
            <a:r>
              <a:rPr lang="en-US" dirty="0" smtClean="0"/>
              <a:t>201</a:t>
            </a:r>
            <a:r>
              <a:rPr lang="hr-HR" dirty="0"/>
              <a:t>6</a:t>
            </a:r>
            <a:r>
              <a:rPr lang="en-US" dirty="0" smtClean="0"/>
              <a:t>. </a:t>
            </a:r>
            <a:r>
              <a:rPr lang="en-US" dirty="0"/>
              <a:t>America was responsible for </a:t>
            </a:r>
            <a:r>
              <a:rPr lang="en-US" b="1" dirty="0"/>
              <a:t>7.795 million tons </a:t>
            </a:r>
            <a:r>
              <a:rPr lang="en-US" dirty="0"/>
              <a:t>of e-waste last year. To put that into perspective, it's more e-waste </a:t>
            </a:r>
            <a:r>
              <a:rPr lang="en-US" dirty="0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count</a:t>
            </a:r>
            <a:r>
              <a:rPr lang="hr-HR" dirty="0" smtClean="0"/>
              <a:t> </a:t>
            </a:r>
            <a:r>
              <a:rPr lang="hr-HR" dirty="0" err="1" smtClean="0"/>
              <a:t>together</a:t>
            </a:r>
            <a:r>
              <a:rPr lang="hr-HR" dirty="0" smtClean="0"/>
              <a:t> at </a:t>
            </a:r>
            <a:r>
              <a:rPr lang="hr-HR" dirty="0" err="1" smtClean="0"/>
              <a:t>least</a:t>
            </a:r>
            <a:r>
              <a:rPr lang="hr-HR" dirty="0" smtClean="0"/>
              <a:t> 5 more </a:t>
            </a:r>
            <a:r>
              <a:rPr lang="hr-HR" dirty="0" err="1" smtClean="0"/>
              <a:t>contries</a:t>
            </a:r>
            <a:r>
              <a:rPr lang="hr-HR" dirty="0" smtClean="0"/>
              <a:t>’ </a:t>
            </a:r>
            <a:r>
              <a:rPr lang="hr-HR" dirty="0" err="1" smtClean="0"/>
              <a:t>waste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 rot="20413001">
            <a:off x="564691" y="3440869"/>
            <a:ext cx="321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FF00"/>
                </a:solidFill>
              </a:rPr>
              <a:t>FUN FACT!</a:t>
            </a:r>
            <a:endParaRPr lang="hr-HR" sz="3200" dirty="0">
              <a:solidFill>
                <a:srgbClr val="FFFF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18" y="2982250"/>
            <a:ext cx="6095456" cy="36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200506"/>
            <a:ext cx="9905998" cy="1478570"/>
          </a:xfrm>
        </p:spPr>
        <p:txBody>
          <a:bodyPr/>
          <a:lstStyle/>
          <a:p>
            <a:r>
              <a:rPr lang="hr-HR" u="sng" dirty="0" smtClean="0"/>
              <a:t>How do </a:t>
            </a:r>
            <a:r>
              <a:rPr lang="hr-HR" u="sng" dirty="0" err="1" smtClean="0"/>
              <a:t>you</a:t>
            </a:r>
            <a:r>
              <a:rPr lang="hr-HR" u="sng" dirty="0" smtClean="0"/>
              <a:t> </a:t>
            </a:r>
            <a:r>
              <a:rPr lang="hr-HR" u="sng" dirty="0" err="1" smtClean="0"/>
              <a:t>recognise</a:t>
            </a:r>
            <a:r>
              <a:rPr lang="hr-HR" u="sng" dirty="0" smtClean="0"/>
              <a:t> e-</a:t>
            </a:r>
            <a:r>
              <a:rPr lang="hr-HR" u="sng" dirty="0" err="1" smtClean="0"/>
              <a:t>waste</a:t>
            </a:r>
            <a:r>
              <a:rPr lang="hr-HR" u="sng" dirty="0" smtClean="0"/>
              <a:t>?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3218" y="1387338"/>
            <a:ext cx="9905999" cy="3541714"/>
          </a:xfrm>
        </p:spPr>
        <p:txBody>
          <a:bodyPr/>
          <a:lstStyle/>
          <a:p>
            <a:r>
              <a:rPr lang="hr-HR" dirty="0" err="1" smtClean="0"/>
              <a:t>Every</a:t>
            </a:r>
            <a:r>
              <a:rPr lang="hr-HR" dirty="0" smtClean="0"/>
              <a:t> e-</a:t>
            </a:r>
            <a:r>
              <a:rPr lang="hr-HR" dirty="0" err="1" smtClean="0"/>
              <a:t>waste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dangeorous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hast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disposed</a:t>
            </a:r>
            <a:r>
              <a:rPr lang="hr-HR" dirty="0" smtClean="0"/>
              <a:t> </a:t>
            </a:r>
            <a:r>
              <a:rPr lang="hr-HR" dirty="0" err="1" smtClean="0"/>
              <a:t>properly</a:t>
            </a:r>
            <a:endParaRPr lang="hr-HR" dirty="0" smtClean="0"/>
          </a:p>
          <a:p>
            <a:r>
              <a:rPr lang="hr-HR" dirty="0" smtClean="0"/>
              <a:t>You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search</a:t>
            </a:r>
            <a:r>
              <a:rPr lang="hr-HR" dirty="0" smtClean="0"/>
              <a:t> </a:t>
            </a:r>
            <a:r>
              <a:rPr lang="hr-HR" dirty="0" err="1" smtClean="0"/>
              <a:t>fot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label</a:t>
            </a:r>
            <a:r>
              <a:rPr lang="hr-HR" dirty="0" smtClean="0"/>
              <a:t> on </a:t>
            </a:r>
            <a:r>
              <a:rPr lang="hr-HR" dirty="0" err="1" smtClean="0"/>
              <a:t>things</a:t>
            </a:r>
            <a:r>
              <a:rPr lang="hr-HR" dirty="0" smtClean="0"/>
              <a:t> to </a:t>
            </a:r>
            <a:r>
              <a:rPr lang="hr-HR" dirty="0" err="1" smtClean="0"/>
              <a:t>know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they’re</a:t>
            </a:r>
            <a:r>
              <a:rPr lang="hr-HR" dirty="0" smtClean="0"/>
              <a:t> e-</a:t>
            </a:r>
            <a:r>
              <a:rPr lang="hr-HR" dirty="0" err="1" smtClean="0"/>
              <a:t>waste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00" r="96800">
                        <a14:foregroundMark x1="20000" y1="48300" x2="20700" y2="61000"/>
                        <a14:foregroundMark x1="3100" y1="38300" x2="4500" y2="83400"/>
                        <a14:foregroundMark x1="4100" y1="83400" x2="95100" y2="82400"/>
                        <a14:foregroundMark x1="5500" y1="38300" x2="93400" y2="39300"/>
                        <a14:foregroundMark x1="96800" y1="80300" x2="95100" y2="37600"/>
                        <a14:foregroundMark x1="13100" y1="74400" x2="78600" y2="51400"/>
                        <a14:foregroundMark x1="13800" y1="57200" x2="74800" y2="57600"/>
                        <a14:foregroundMark x1="14100" y1="47600" x2="24100" y2="44800"/>
                        <a14:foregroundMark x1="65800" y1="63400" x2="95100" y2="57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7868" y="2306093"/>
            <a:ext cx="4963886" cy="49638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1" y="2771912"/>
            <a:ext cx="2905125" cy="319087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153988" y="2865908"/>
            <a:ext cx="437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Labels:</a:t>
            </a:r>
            <a:endParaRPr lang="hr-HR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7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hr-HR" sz="4400" u="sng" dirty="0" err="1" smtClean="0"/>
              <a:t>Why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is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it</a:t>
            </a:r>
            <a:r>
              <a:rPr lang="hr-HR" sz="4400" u="sng" dirty="0" smtClean="0"/>
              <a:t> </a:t>
            </a:r>
            <a:r>
              <a:rPr lang="hr-HR" sz="4400" u="sng" dirty="0" err="1" smtClean="0"/>
              <a:t>important</a:t>
            </a:r>
            <a:r>
              <a:rPr lang="hr-HR" sz="4400" u="sng" dirty="0" smtClean="0"/>
              <a:t> to </a:t>
            </a:r>
            <a:r>
              <a:rPr lang="hr-HR" sz="4400" u="sng" dirty="0" err="1" smtClean="0"/>
              <a:t>recycle</a:t>
            </a:r>
            <a:r>
              <a:rPr lang="hr-HR" sz="4400" u="sng" dirty="0" smtClean="0"/>
              <a:t>?</a:t>
            </a:r>
            <a:endParaRPr lang="hr-HR" sz="4400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8532" y="1348150"/>
            <a:ext cx="9905999" cy="3541714"/>
          </a:xfrm>
        </p:spPr>
        <p:txBody>
          <a:bodyPr/>
          <a:lstStyle/>
          <a:p>
            <a:r>
              <a:rPr lang="en-US" dirty="0"/>
              <a:t>Electronic waste can have many toxic elements </a:t>
            </a:r>
            <a:r>
              <a:rPr lang="en-US" dirty="0" smtClean="0"/>
              <a:t>inside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, 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en-US" dirty="0" smtClean="0"/>
              <a:t>up </a:t>
            </a:r>
            <a:r>
              <a:rPr lang="en-US" dirty="0"/>
              <a:t>to 60 elements from the periodic table can be found inside e-waste items, as well as </a:t>
            </a:r>
            <a:r>
              <a:rPr lang="en-US" dirty="0">
                <a:solidFill>
                  <a:srgbClr val="FFFF00"/>
                </a:solidFill>
              </a:rPr>
              <a:t>flame retardants </a:t>
            </a:r>
            <a:r>
              <a:rPr lang="en-US" dirty="0"/>
              <a:t>and other </a:t>
            </a:r>
            <a:r>
              <a:rPr lang="en-US" dirty="0">
                <a:solidFill>
                  <a:srgbClr val="FFFF00"/>
                </a:solidFill>
              </a:rPr>
              <a:t>toxic </a:t>
            </a:r>
            <a:r>
              <a:rPr lang="en-US" dirty="0" smtClean="0">
                <a:solidFill>
                  <a:srgbClr val="FFFF00"/>
                </a:solidFill>
              </a:rPr>
              <a:t>chemicals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47" y="3002445"/>
            <a:ext cx="7019776" cy="35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2042" y="0"/>
            <a:ext cx="9905998" cy="1478570"/>
          </a:xfrm>
        </p:spPr>
        <p:txBody>
          <a:bodyPr>
            <a:normAutofit/>
          </a:bodyPr>
          <a:lstStyle/>
          <a:p>
            <a:r>
              <a:rPr lang="hr-HR" sz="4400" u="sng" dirty="0" err="1"/>
              <a:t>Other</a:t>
            </a:r>
            <a:r>
              <a:rPr lang="hr-HR" sz="4400" u="sng" dirty="0"/>
              <a:t> </a:t>
            </a:r>
            <a:r>
              <a:rPr lang="hr-HR" sz="4400" u="sng" dirty="0" err="1"/>
              <a:t>harmful</a:t>
            </a:r>
            <a:r>
              <a:rPr lang="hr-HR" sz="4400" u="sng" dirty="0"/>
              <a:t> elements </a:t>
            </a:r>
            <a:r>
              <a:rPr lang="hr-HR" sz="4400" u="sng" dirty="0" err="1"/>
              <a:t>include</a:t>
            </a:r>
            <a:r>
              <a:rPr lang="hr-HR" sz="4400" u="sng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475" y="1478570"/>
            <a:ext cx="9905999" cy="3541714"/>
          </a:xfrm>
        </p:spPr>
        <p:txBody>
          <a:bodyPr/>
          <a:lstStyle/>
          <a:p>
            <a:r>
              <a:rPr lang="en-US" b="1" dirty="0"/>
              <a:t>Lead</a:t>
            </a:r>
            <a:r>
              <a:rPr lang="en-US" dirty="0"/>
              <a:t>, which is in most electronic equipment</a:t>
            </a:r>
          </a:p>
          <a:p>
            <a:r>
              <a:rPr lang="en-US" b="1" dirty="0"/>
              <a:t>Beryllium</a:t>
            </a:r>
            <a:r>
              <a:rPr lang="en-US" dirty="0"/>
              <a:t>, a lightweight metal in many electronics</a:t>
            </a:r>
          </a:p>
          <a:p>
            <a:r>
              <a:rPr lang="en-US" b="1" dirty="0"/>
              <a:t>Mercury</a:t>
            </a:r>
            <a:r>
              <a:rPr lang="en-US" dirty="0"/>
              <a:t>, in many lighting displays</a:t>
            </a:r>
          </a:p>
          <a:p>
            <a:r>
              <a:rPr lang="en-US" b="1" dirty="0"/>
              <a:t>Polyvinyl chloride</a:t>
            </a:r>
            <a:r>
              <a:rPr lang="en-US" dirty="0"/>
              <a:t>, often used for cabling in circuit boards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3" b="89960" l="6867" r="91922">
                        <a14:foregroundMark x1="91979" y1="82920" x2="91979" y2="85228"/>
                        <a14:foregroundMark x1="7617" y1="83266" x2="6867" y2="87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6937" y="2399346"/>
            <a:ext cx="4585063" cy="45850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422" y="3844681"/>
            <a:ext cx="3958989" cy="26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5760|recordLength=5828|start=0|end=5760|audioFormat={00001610-0000-0010-8000-00AA00389B71}|audioRate=44100|muted=false|volume=0.8|fadeIn=0|fadeOut=0|videoFormat={34363248-0000-0010-8000-00AA00389B71}|videoRate=15|videoWidth=256|videoHeight=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timerOnly=true|recordStart=0|recordEnd=6595|recordLength=25999|start=0|end=6595|audioFormat=00000000-0000-0000-0000-000000000000|audioRate=0|muted=false|volume=0.8|fadeIn=0|fadeOut=0|videoFormat={34363248-0000-0010-8000-00AA00389B71}|videoRate=15|videoWidth=256|videoHeight=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timerOnly=true|recordStart=6595|recordEnd=17826|recordLength=25999|start=6595|end=17826|audioFormat=00000000-0000-0000-0000-000000000000|audioRate=0|muted=false|volume=0.8|fadeIn=0|fadeOut=0|videoFormat={34363248-0000-0010-8000-00AA00389B71}|videoRate=15|videoWidth=256|videoHeight=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0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timerOnly=true|recordStart=17826|recordEnd=25936|recordLength=25999|start=17826|end=25936|audioFormat=00000000-0000-0000-0000-000000000000|audioRate=0|muted=false|volume=0.8|fadeIn=0|fadeOut=0|videoFormat={34363248-0000-0010-8000-00AA00389B71}|videoRate=15|videoWidth=256|videoHeight=2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EDA910FD-9A04-41E8-B924-0B693CD95BB5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&lt;strong&gt;What do you think your country scores globaly?&lt;/strong&gt;&lt;/p&gt;\n&quot;,&quot;text/plain&quot;:&quot;What do you think your country scores globaly?&quot;},&quot;maxScore&quot;:0,&quot;timeLimit&quot;:0,&quot;hasAnswer&quot;:false,&quot;answer&quot;:null,&quot;type&quot;:&quot;Labs.Components.InputComponent&quot;,&quot;values&quot;:{&quot;hints&quot;:[]},&quot;secure&quot;:false,&quot;data&quot;:{&quot;question&quot;:&quot;&lt;p&gt;&lt;strong&gt;What do you think your country scores globaly?&lt;/strong&gt;&lt;/p&gt;\n&quot;,&quot;fontSize&quot;:&quot;medium&quot;,&quot;hints&quot;:[]}}],&quot;name&quot;:&quot;&lt;p&gt;&lt;strong&gt;What do you think your country scores globaly?&lt;/strong&gt;&lt;/p&gt;\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9B052915-A544-4E69-A530-112939404E84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Do you recycle?&lt;/p&gt;\n&quot;,&quot;text/plain&quot;:&quot;Do you recycle?&quot;},&quot;type&quot;:&quot;Labs.Components.ChoiceComponent&quot;,&quot;timeLimit&quot;:0,&quot;maxAttempts&quot;:0,&quot;choices&quot;:[{&quot;id&quot;:&quot;0&quot;,&quot;content&quot;:{&quot;text/html&quot;:&quot;&lt;p&gt;Yes&lt;/p&gt;\n&quot;,&quot;text/plain&quot;:&quot;Yes&quot;},&quot;name&quot;:null,&quot;value&quot;:null},{&quot;id&quot;:&quot;1&quot;,&quot;content&quot;:{&quot;text/html&quot;:&quot;&lt;p&gt;No&lt;/p&gt;\n&quot;,&quot;text/plain&quot;:&quot;No&quot;},&quot;name&quot;:null,&quot;value&quot;:null}],&quot;maxScore&quot;:1,&quot;hasAnswer&quot;:true,&quot;answer&quot;:[&quot;0&quot;],&quot;values&quot;:{&quot;hints&quot;:[]},&quot;secure&quot;:false,&quot;data&quot;:{&quot;question&quot;:&quot;&lt;p&gt;Do you recycle?&lt;/p&gt;\n&quot;,&quot;fontSize&quot;:&quot;medium&quot;,&quot;choices&quot;:[{&quot;id&quot;:0,&quot;choice&quot;:&quot;&lt;p&gt;Yes&lt;/p&gt;\n&quot;,&quot;feedback&quot;:&quot;Good job! You're helping to save inviroment..&quot;},{&quot;id&quot;:1,&quot;choice&quot;:&quot;&lt;p&gt;No&lt;/p&gt;\n&quot;,&quot;feedback&quot;:&quot;That's no good, give it a try, it will surprise you!&quot;}],&quot;hasAnswer&quot;:true,&quot;answer&quot;:&quot;0&quot;,&quot;required&quot;:false,&quot;hints&quot;:[],&quot;limitAttempts&quot;:false,&quot;maxAttempts&quot;:2,&quot;allowRetries&quot;:true,&quot;shuffleChoices&quot;:fals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103D4123-EB5C-447E-83EB-2A033C35251A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Are you willing to try these little activities&lt;/p&gt;\n&quot;,&quot;text/plain&quot;:&quot;Are you willing to try these little activities&quot;},&quot;type&quot;:&quot;Labs.Components.ChoiceComponent&quot;,&quot;timeLimit&quot;:0,&quot;maxAttempts&quot;:0,&quot;choices&quot;:[{&quot;id&quot;:&quot;0&quot;,&quot;content&quot;:{&quot;text/html&quot;:&quot;&lt;p&gt;Of course! They look like fun projects to do in free time.&lt;/p&gt;\n&quot;,&quot;text/plain&quot;:&quot;Of course! They look like fun projects to do in free time.&quot;},&quot;name&quot;:null,&quot;value&quot;:null},{&quot;id&quot;:&quot;1&quot;,&quot;content&quot;:{&quot;text/html&quot;:&quot;&lt;p&gt;Sadly i don&amp;#39;t have enough time:(&lt;/p&gt;\n&quot;,&quot;text/plain&quot;:&quot;Sadly i don't have enough time:(&quot;},&quot;name&quot;:null,&quot;value&quot;:null},{&quot;id&quot;:&quot;2&quot;,&quot;content&quot;:{&quot;text/html&quot;:&quot;&lt;p&gt;No, they seem stupid.&lt;/p&gt;\n&quot;,&quot;text/plain&quot;:&quot;No, they seem stupid.&quot;},&quot;name&quot;:null,&quot;value&quot;:null}],&quot;maxScore&quot;:1,&quot;hasAnswer&quot;:true,&quot;answer&quot;:[],&quot;values&quot;:{&quot;hints&quot;:[]},&quot;secure&quot;:false,&quot;data&quot;:{&quot;question&quot;:&quot;&lt;p&gt;Are you willing to try these little activities&lt;/p&gt;\n&quot;,&quot;fontSize&quot;:&quot;medium&quot;,&quot;choices&quot;:[{&quot;id&quot;:0,&quot;choice&quot;:&quot;&lt;p&gt;Of course! They look like fun projects to do in free time.&lt;/p&gt;\n&quot;,&quot;feedback&quot;:&quot;Thank you!&quot;},{&quot;id&quot;:1,&quot;choice&quot;:&quot;&lt;p&gt;Sadly i don&amp;#39;t have enough time:(&lt;/p&gt;\n&quot;,&quot;feedback&quot;:&quot;Give it a try, doesn't take up much time..&quot;},{&quot;id&quot;:2,&quot;choice&quot;:&quot;&lt;p&gt;No, they seem stupid.&lt;/p&gt;\n&quot;,&quot;feedback&quot;:&quot;Give it another thinking..&quot;}],&quot;hasAnswer&quot;:true,&quot;answer&quot;:[],&quot;required&quot;:false,&quot;hints&quot;:[],&quot;limitAttempts&quot;:false,&quot;maxAttempts&quot;:2,&quot;allowRetries&quot;:true,&quot;shuffleChoices&quot;:false,&quot;isTimed&quot;:false,&quot;timeLimit&quot;:120,&quot;allowMultipleAnswers&quot;:tru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87</TotalTime>
  <Words>445</Words>
  <Application>Microsoft Office PowerPoint</Application>
  <PresentationFormat>Široki zaslon</PresentationFormat>
  <Paragraphs>55</Paragraphs>
  <Slides>18</Slides>
  <Notes>0</Notes>
  <HiddenSlides>0</HiddenSlides>
  <MMClips>4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Tw Cen MT</vt:lpstr>
      <vt:lpstr>Kružnica</vt:lpstr>
      <vt:lpstr>Electronic waste</vt:lpstr>
      <vt:lpstr>What is electronic waste?</vt:lpstr>
      <vt:lpstr>What do we do have to do with electronic waste?</vt:lpstr>
      <vt:lpstr>Which countries have the most e-waste in world?</vt:lpstr>
      <vt:lpstr>PowerPoint prezentacija</vt:lpstr>
      <vt:lpstr>How much waste does sad actually make?</vt:lpstr>
      <vt:lpstr>How do you recognise e-waste?</vt:lpstr>
      <vt:lpstr>Why is it important to recycle?</vt:lpstr>
      <vt:lpstr>Other harmful elements include:</vt:lpstr>
      <vt:lpstr>PowerPoint prezentacija</vt:lpstr>
      <vt:lpstr>What it can be turned into </vt:lpstr>
      <vt:lpstr>Company with a good idea!</vt:lpstr>
      <vt:lpstr>What can we do?</vt:lpstr>
      <vt:lpstr>Beware!</vt:lpstr>
      <vt:lpstr>Make fun projects</vt:lpstr>
      <vt:lpstr>PowerPoint prezentacija</vt:lpstr>
      <vt:lpstr>Keep up with the good work!</vt:lpstr>
      <vt:lpstr>Thank you for your attention!..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waste</dc:title>
  <dc:creator>učenik</dc:creator>
  <cp:lastModifiedBy>Ivana</cp:lastModifiedBy>
  <cp:revision>10</cp:revision>
  <dcterms:created xsi:type="dcterms:W3CDTF">2017-10-27T10:12:40Z</dcterms:created>
  <dcterms:modified xsi:type="dcterms:W3CDTF">2017-11-02T07:30:15Z</dcterms:modified>
</cp:coreProperties>
</file>