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58" r:id="rId6"/>
    <p:sldId id="263" r:id="rId7"/>
    <p:sldId id="264" r:id="rId8"/>
    <p:sldId id="265" r:id="rId9"/>
    <p:sldId id="256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9F27-F195-4EF2-BF9B-29B4D3BC7798}" type="datetimeFigureOut">
              <a:rPr lang="hr-HR" smtClean="0"/>
              <a:t>1.4.2014.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EC02-1039-4A60-B3E3-9427B482846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9F27-F195-4EF2-BF9B-29B4D3BC7798}" type="datetimeFigureOut">
              <a:rPr lang="hr-HR" smtClean="0"/>
              <a:t>1.4.2014.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EC02-1039-4A60-B3E3-9427B482846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9F27-F195-4EF2-BF9B-29B4D3BC7798}" type="datetimeFigureOut">
              <a:rPr lang="hr-HR" smtClean="0"/>
              <a:t>1.4.2014.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EC02-1039-4A60-B3E3-9427B482846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9F27-F195-4EF2-BF9B-29B4D3BC7798}" type="datetimeFigureOut">
              <a:rPr lang="hr-HR" smtClean="0"/>
              <a:t>1.4.2014.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EC02-1039-4A60-B3E3-9427B482846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9F27-F195-4EF2-BF9B-29B4D3BC7798}" type="datetimeFigureOut">
              <a:rPr lang="hr-HR" smtClean="0"/>
              <a:t>1.4.2014.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EC02-1039-4A60-B3E3-9427B482846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9F27-F195-4EF2-BF9B-29B4D3BC7798}" type="datetimeFigureOut">
              <a:rPr lang="hr-HR" smtClean="0"/>
              <a:t>1.4.2014.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EC02-1039-4A60-B3E3-9427B482846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9F27-F195-4EF2-BF9B-29B4D3BC7798}" type="datetimeFigureOut">
              <a:rPr lang="hr-HR" smtClean="0"/>
              <a:t>1.4.2014.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EC02-1039-4A60-B3E3-9427B482846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9F27-F195-4EF2-BF9B-29B4D3BC7798}" type="datetimeFigureOut">
              <a:rPr lang="hr-HR" smtClean="0"/>
              <a:t>1.4.2014.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EC02-1039-4A60-B3E3-9427B482846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9F27-F195-4EF2-BF9B-29B4D3BC7798}" type="datetimeFigureOut">
              <a:rPr lang="hr-HR" smtClean="0"/>
              <a:t>1.4.2014.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EC02-1039-4A60-B3E3-9427B482846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9F27-F195-4EF2-BF9B-29B4D3BC7798}" type="datetimeFigureOut">
              <a:rPr lang="hr-HR" smtClean="0"/>
              <a:t>1.4.2014.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EC02-1039-4A60-B3E3-9427B482846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9F27-F195-4EF2-BF9B-29B4D3BC7798}" type="datetimeFigureOut">
              <a:rPr lang="hr-HR" smtClean="0"/>
              <a:t>1.4.2014.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EC02-1039-4A60-B3E3-9427B482846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F9F27-F195-4EF2-BF9B-29B4D3BC7798}" type="datetimeFigureOut">
              <a:rPr lang="hr-HR" smtClean="0"/>
              <a:t>1.4.2014.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EEC02-1039-4A60-B3E3-9427B482846C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1143000"/>
          </a:xfrm>
        </p:spPr>
        <p:txBody>
          <a:bodyPr/>
          <a:lstStyle/>
          <a:p>
            <a:r>
              <a:rPr lang="hr-HR" dirty="0" smtClean="0"/>
              <a:t>PERIODNI SUSTAV ELEMENATA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1869.god. Dmitrij Ivanovič Mendeljejev sastavio tablicu elemenata i nazvao je periodni sustav elemenata jer je ustanovio da se svojstva periodično ponavljaju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5616" y="0"/>
          <a:ext cx="6912768" cy="6456128"/>
        </p:xfrm>
        <a:graphic>
          <a:graphicData uri="http://schemas.openxmlformats.org/drawingml/2006/table">
            <a:tbl>
              <a:tblPr/>
              <a:tblGrid>
                <a:gridCol w="1152128"/>
                <a:gridCol w="1152128"/>
                <a:gridCol w="1152128"/>
                <a:gridCol w="1152128"/>
                <a:gridCol w="1152128"/>
                <a:gridCol w="1152128"/>
              </a:tblGrid>
              <a:tr h="281787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Ti=50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Zr=90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?=180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87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V=51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Nb=94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Ta=182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87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Cr=52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Mo=96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W=186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622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Mn=55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Rh=104.4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Pt=197.4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622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Fe=56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Ru=104.4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Ir=198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622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Ni=Co=59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Pd=106.6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Os=199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87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H=1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Cu=63.4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Ag=108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Hg=200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87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Be=9.4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Mg=24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Zn=65.2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Cd=112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622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B=11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Al=27,4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?=68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Ur=116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Au=197?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87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C=12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Si=28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?=70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Sn=118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87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N=14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P=31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As=75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Sb=122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Bi=210?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87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O=16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S=32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Se=79.4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Te=128?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87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F=19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Cl=35.5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Br=80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J=127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87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Li=7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Na=23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K=39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Rb=85.4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Cs=133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Tl=204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87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Ca=40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Sr=87.6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Ba=137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Pb=207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87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?=45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Ce=92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87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?Er=56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La=94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87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?Yt=60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Di=95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87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?In=75.6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Th=118?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76" marR="5976" marT="5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" y="1"/>
          <a:ext cx="9144000" cy="6597349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98717">
                <a:tc rowSpan="5"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Reihen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Gruppe I.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Gruppe II.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Gruppe III.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Gruppe IV.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Gruppe V.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Gruppe VI.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Gruppe VII.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Gruppe VIII.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78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8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RH</a:t>
                      </a:r>
                      <a:r>
                        <a:rPr lang="hr-HR" sz="12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hr-H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RH</a:t>
                      </a:r>
                      <a:r>
                        <a:rPr lang="hr-HR" sz="12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RH</a:t>
                      </a:r>
                      <a:r>
                        <a:rPr lang="hr-HR" sz="12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RH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8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8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hr-HR" sz="12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hr-HR" sz="12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lang="hr-HR" sz="12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</a:t>
                      </a:r>
                      <a:r>
                        <a:rPr lang="hr-HR" sz="12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hr-HR" sz="12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lang="hr-HR" sz="12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hr-H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</a:t>
                      </a:r>
                      <a:r>
                        <a:rPr lang="hr-HR" sz="12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hr-H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hr-HR" sz="12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lang="hr-HR" sz="12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hr-H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</a:t>
                      </a:r>
                      <a:r>
                        <a:rPr lang="hr-HR" sz="12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83"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H=1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83"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Li=7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Be=9,4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B=11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C=12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N=14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O=16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F=19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17"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Na=23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Mg=24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Al=27,3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Si=28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P=31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S=32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Cl=35,5&lt;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17">
                <a:tc rowSpan="3"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K=39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Ca=40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 =44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Ti=48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V=51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Cr=52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Mn=55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Fe=56, Co=59,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78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71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Ni=59, Cu=63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83"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(Cu=63)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Zn=65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 =68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 =72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As=75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Se=78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Br=80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17">
                <a:tc rowSpan="3"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Rb=85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Sr=87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?Yt=88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Zr=90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Nb=94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Mo=96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 =100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Ru=104, Rh=104,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78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71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Pd=106, Ag=108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83"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Ag=108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Cd=112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In=113&lt;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Sn=118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Sb=122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Te=125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J=127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17"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Cs=133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Ba=137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?Di=138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?Ce=140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  -  -  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83"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(-)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&gt;-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17">
                <a:tc rowSpan="3"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?Er=178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?La=180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Ta=182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W=184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Os=195, Ir=197,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78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71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Pt=198, Au=199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17"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(Au=199)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Hg=200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Tl=204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Pb=207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Bi=208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83"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Th=231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U=240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  -  -  -</a:t>
                      </a:r>
                    </a:p>
                  </a:txBody>
                  <a:tcPr marL="4389" marR="4389" marT="4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 descr="http://os-igkovacica-vk.skole.hr/upload/os-igkovacica-vk/images/newsimg/129/Image/Periodni%20sustav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64056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hr-HR" sz="4000" dirty="0" smtClean="0"/>
              <a:t>Prvu tablicu periodnog sustava elemenata (PSE) sastavio je D.I.Mendeljejev.</a:t>
            </a:r>
          </a:p>
          <a:p>
            <a:pPr>
              <a:buFontTx/>
              <a:buChar char="-"/>
            </a:pPr>
            <a:r>
              <a:rPr lang="hr-HR" sz="4000" dirty="0" smtClean="0"/>
              <a:t>U suvremenoj tablici PSE elementi su poredani po </a:t>
            </a:r>
            <a:r>
              <a:rPr lang="hr-HR" sz="4000" b="1" dirty="0" smtClean="0">
                <a:solidFill>
                  <a:srgbClr val="FF0000"/>
                </a:solidFill>
              </a:rPr>
              <a:t>rastućem protonskom broju</a:t>
            </a:r>
            <a:r>
              <a:rPr lang="hr-HR" sz="4000" dirty="0" smtClean="0"/>
              <a:t>.</a:t>
            </a:r>
          </a:p>
          <a:p>
            <a:pPr>
              <a:buFontTx/>
              <a:buChar char="-"/>
            </a:pPr>
            <a:r>
              <a:rPr lang="hr-HR" sz="4000" dirty="0" smtClean="0"/>
              <a:t>Na desnoj se strani PSE nalaze nemetali a na lijevoj metali.</a:t>
            </a:r>
          </a:p>
          <a:p>
            <a:pPr>
              <a:buFontTx/>
              <a:buChar char="-"/>
            </a:pPr>
            <a:r>
              <a:rPr lang="hr-HR" sz="4000" dirty="0" smtClean="0"/>
              <a:t>Elementi su raspoređeni u </a:t>
            </a:r>
            <a:r>
              <a:rPr lang="hr-HR" sz="4000" b="1" dirty="0" smtClean="0">
                <a:solidFill>
                  <a:srgbClr val="FF0000"/>
                </a:solidFill>
              </a:rPr>
              <a:t>7 perioda </a:t>
            </a:r>
            <a:r>
              <a:rPr lang="hr-HR" sz="4000" dirty="0" smtClean="0"/>
              <a:t>(redovi) i </a:t>
            </a:r>
            <a:r>
              <a:rPr lang="hr-HR" sz="4000" b="1" dirty="0" smtClean="0">
                <a:solidFill>
                  <a:srgbClr val="FF0000"/>
                </a:solidFill>
              </a:rPr>
              <a:t>18 skupina</a:t>
            </a:r>
            <a:r>
              <a:rPr lang="hr-HR" sz="4000" b="1" dirty="0" smtClean="0"/>
              <a:t> </a:t>
            </a:r>
            <a:r>
              <a:rPr lang="hr-HR" sz="4000" dirty="0" smtClean="0"/>
              <a:t>(stupci). Elementi iste skupine imaju slična svojstva. </a:t>
            </a:r>
          </a:p>
          <a:p>
            <a:pPr>
              <a:buFontTx/>
              <a:buChar char="-"/>
            </a:pPr>
            <a:r>
              <a:rPr lang="hr-HR" sz="4000" dirty="0" smtClean="0"/>
              <a:t>Elemente 18.skupine zovemo </a:t>
            </a:r>
            <a:r>
              <a:rPr lang="hr-HR" sz="4000" b="1" dirty="0" smtClean="0">
                <a:solidFill>
                  <a:srgbClr val="7030A0"/>
                </a:solidFill>
              </a:rPr>
              <a:t>plemenitim plinovima</a:t>
            </a:r>
            <a:r>
              <a:rPr lang="hr-HR" sz="4000" dirty="0" smtClean="0"/>
              <a:t>, 17.skupine </a:t>
            </a:r>
            <a:r>
              <a:rPr lang="hr-HR" sz="4000" b="1" dirty="0" smtClean="0">
                <a:solidFill>
                  <a:srgbClr val="7030A0"/>
                </a:solidFill>
              </a:rPr>
              <a:t>halogenim elementima</a:t>
            </a:r>
            <a:r>
              <a:rPr lang="hr-HR" sz="4000" dirty="0" smtClean="0"/>
              <a:t>, 1.skupine </a:t>
            </a:r>
            <a:r>
              <a:rPr lang="hr-HR" sz="4000" b="1" dirty="0" smtClean="0">
                <a:solidFill>
                  <a:srgbClr val="7030A0"/>
                </a:solidFill>
              </a:rPr>
              <a:t>alkalijskim metalima </a:t>
            </a:r>
            <a:r>
              <a:rPr lang="hr-HR" sz="4000" dirty="0" smtClean="0"/>
              <a:t>a 2.skupine </a:t>
            </a:r>
            <a:r>
              <a:rPr lang="hr-HR" sz="4000" b="1" dirty="0" smtClean="0">
                <a:solidFill>
                  <a:srgbClr val="7030A0"/>
                </a:solidFill>
              </a:rPr>
              <a:t>zemnoalkalijskim metalima</a:t>
            </a:r>
            <a:r>
              <a:rPr lang="hr-HR" b="1" dirty="0" smtClean="0">
                <a:solidFill>
                  <a:srgbClr val="7030A0"/>
                </a:solidFill>
              </a:rPr>
              <a:t>.</a:t>
            </a:r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Ponavljanje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r-HR" dirty="0" smtClean="0"/>
              <a:t>1.Periodni </a:t>
            </a:r>
            <a:r>
              <a:rPr lang="hr-HR" dirty="0"/>
              <a:t>sustav elemenata je podijeljen na vodoravne redove i okomite stupce. </a:t>
            </a:r>
            <a:r>
              <a:rPr lang="hr-HR" dirty="0" smtClean="0"/>
              <a:t>Redovi periodnog </a:t>
            </a:r>
            <a:r>
              <a:rPr lang="hr-HR" dirty="0"/>
              <a:t>sustava zovu se </a:t>
            </a:r>
            <a:r>
              <a:rPr lang="hr-HR" dirty="0" smtClean="0"/>
              <a:t>__________________, </a:t>
            </a:r>
            <a:r>
              <a:rPr lang="hr-HR" dirty="0"/>
              <a:t>a stupci </a:t>
            </a:r>
            <a:r>
              <a:rPr lang="hr-HR" dirty="0" smtClean="0"/>
              <a:t>__________________________.</a:t>
            </a:r>
            <a:endParaRPr lang="hr-HR" dirty="0"/>
          </a:p>
          <a:p>
            <a:pPr>
              <a:buNone/>
            </a:pPr>
            <a:r>
              <a:rPr lang="hr-HR" dirty="0"/>
              <a:t>Perioda </a:t>
            </a:r>
            <a:r>
              <a:rPr lang="hr-HR" dirty="0" smtClean="0"/>
              <a:t>ima _______ </a:t>
            </a:r>
            <a:r>
              <a:rPr lang="hr-HR" dirty="0"/>
              <a:t>, a skupina </a:t>
            </a:r>
            <a:r>
              <a:rPr lang="hr-HR" dirty="0" smtClean="0"/>
              <a:t>______________.</a:t>
            </a:r>
            <a:endParaRPr lang="hr-HR" dirty="0"/>
          </a:p>
          <a:p>
            <a:pPr>
              <a:buNone/>
            </a:pPr>
            <a:r>
              <a:rPr lang="it-IT" dirty="0"/>
              <a:t>Elementi su u periodnom sustavu poredani po </a:t>
            </a:r>
            <a:r>
              <a:rPr lang="hr-HR" dirty="0" smtClean="0"/>
              <a:t>_________________</a:t>
            </a:r>
            <a:r>
              <a:rPr lang="it-IT" dirty="0" smtClean="0"/>
              <a:t>broju</a:t>
            </a:r>
            <a:r>
              <a:rPr lang="it-IT" dirty="0"/>
              <a:t>.</a:t>
            </a:r>
          </a:p>
          <a:p>
            <a:pPr>
              <a:buNone/>
            </a:pPr>
            <a:r>
              <a:rPr lang="hr-HR" dirty="0"/>
              <a:t>Unutar jedne </a:t>
            </a:r>
            <a:r>
              <a:rPr lang="hr-HR" dirty="0" smtClean="0"/>
              <a:t>______________elementi </a:t>
            </a:r>
            <a:r>
              <a:rPr lang="hr-HR" dirty="0"/>
              <a:t>imaju </a:t>
            </a:r>
            <a:r>
              <a:rPr lang="hr-HR" dirty="0" smtClean="0"/>
              <a:t>slična </a:t>
            </a:r>
            <a:r>
              <a:rPr lang="hr-HR" dirty="0"/>
              <a:t>svojstva. S lijeve</a:t>
            </a:r>
          </a:p>
          <a:p>
            <a:pPr>
              <a:buNone/>
            </a:pPr>
            <a:r>
              <a:rPr lang="hr-HR" dirty="0"/>
              <a:t>strane periodnog sustava nalaze se </a:t>
            </a:r>
            <a:r>
              <a:rPr lang="hr-HR" dirty="0" smtClean="0"/>
              <a:t>______________, </a:t>
            </a:r>
            <a:r>
              <a:rPr lang="hr-HR" dirty="0"/>
              <a:t>a s desne</a:t>
            </a:r>
          </a:p>
          <a:p>
            <a:pPr>
              <a:buNone/>
            </a:pPr>
            <a:r>
              <a:rPr lang="hr-HR" dirty="0" smtClean="0"/>
              <a:t>______________.</a:t>
            </a:r>
            <a:endParaRPr lang="hr-HR" dirty="0"/>
          </a:p>
          <a:p>
            <a:pPr>
              <a:buNone/>
            </a:pPr>
            <a:r>
              <a:rPr lang="hr-HR" dirty="0"/>
              <a:t>2. </a:t>
            </a:r>
            <a:r>
              <a:rPr lang="hr-HR" dirty="0" smtClean="0"/>
              <a:t>Koristeći </a:t>
            </a:r>
            <a:r>
              <a:rPr lang="hr-HR" dirty="0"/>
              <a:t>se periodnim sustavom elemenata odgovorite:</a:t>
            </a:r>
          </a:p>
          <a:p>
            <a:pPr>
              <a:buNone/>
            </a:pPr>
            <a:r>
              <a:rPr lang="hr-HR" dirty="0"/>
              <a:t>a) U koju se vrstu elemenata ubrajaju elementi iz prve skupine?</a:t>
            </a:r>
          </a:p>
          <a:p>
            <a:pPr>
              <a:buNone/>
            </a:pPr>
            <a:r>
              <a:rPr lang="pl-PL" dirty="0"/>
              <a:t>b) Koliki je atomski broj atoma magnezija?</a:t>
            </a:r>
          </a:p>
          <a:p>
            <a:pPr>
              <a:buNone/>
            </a:pPr>
            <a:r>
              <a:rPr lang="hr-HR" dirty="0"/>
              <a:t>c) U kojoj se skupini nalaze plemeniti plinovi?</a:t>
            </a:r>
          </a:p>
          <a:p>
            <a:pPr>
              <a:buNone/>
            </a:pPr>
            <a:r>
              <a:rPr lang="hr-HR" dirty="0"/>
              <a:t>d) </a:t>
            </a:r>
            <a:r>
              <a:rPr lang="hr-HR" dirty="0" smtClean="0"/>
              <a:t>Zašto </a:t>
            </a:r>
            <a:r>
              <a:rPr lang="hr-HR" dirty="0"/>
              <a:t>se fluor, klor, brom i jod nalaze u istoj skupini periodnog sustava?</a:t>
            </a:r>
          </a:p>
          <a:p>
            <a:pPr>
              <a:buNone/>
            </a:pPr>
            <a:r>
              <a:rPr lang="hr-HR" dirty="0"/>
              <a:t>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3.Koji </a:t>
            </a:r>
            <a:r>
              <a:rPr lang="hr-HR" dirty="0"/>
              <a:t>od </a:t>
            </a:r>
            <a:r>
              <a:rPr lang="hr-HR" dirty="0" smtClean="0"/>
              <a:t>sljedećih </a:t>
            </a:r>
            <a:r>
              <a:rPr lang="hr-HR" dirty="0"/>
              <a:t>elemenata nije metal? (</a:t>
            </a:r>
            <a:r>
              <a:rPr lang="hr-HR" dirty="0" smtClean="0"/>
              <a:t>Zaokružite </a:t>
            </a:r>
            <a:r>
              <a:rPr lang="hr-HR" dirty="0"/>
              <a:t>slovo ispred </a:t>
            </a:r>
            <a:r>
              <a:rPr lang="hr-HR" dirty="0" smtClean="0"/>
              <a:t>točnog </a:t>
            </a:r>
            <a:r>
              <a:rPr lang="hr-HR" dirty="0"/>
              <a:t>odgovora.)</a:t>
            </a:r>
          </a:p>
          <a:p>
            <a:pPr>
              <a:buNone/>
            </a:pPr>
            <a:r>
              <a:rPr lang="hr-HR" dirty="0"/>
              <a:t>a) Bakar</a:t>
            </a:r>
          </a:p>
          <a:p>
            <a:pPr>
              <a:buNone/>
            </a:pPr>
            <a:r>
              <a:rPr lang="hr-HR" dirty="0"/>
              <a:t>b) Platina</a:t>
            </a:r>
          </a:p>
          <a:p>
            <a:pPr>
              <a:buNone/>
            </a:pPr>
            <a:r>
              <a:rPr lang="hr-HR" dirty="0"/>
              <a:t>c) Zlato</a:t>
            </a:r>
          </a:p>
          <a:p>
            <a:pPr>
              <a:buNone/>
            </a:pPr>
            <a:r>
              <a:rPr lang="hr-HR" dirty="0"/>
              <a:t>d) Ugljik</a:t>
            </a:r>
          </a:p>
          <a:p>
            <a:pPr>
              <a:buNone/>
            </a:pPr>
            <a:r>
              <a:rPr lang="pl-PL" dirty="0"/>
              <a:t>e) Ni jedan od navedenih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1600" y="2708920"/>
          <a:ext cx="6648408" cy="3100293"/>
        </p:xfrm>
        <a:graphic>
          <a:graphicData uri="http://schemas.openxmlformats.org/drawingml/2006/table">
            <a:tbl>
              <a:tblPr/>
              <a:tblGrid>
                <a:gridCol w="369356"/>
                <a:gridCol w="369356"/>
                <a:gridCol w="369356"/>
                <a:gridCol w="369356"/>
                <a:gridCol w="369356"/>
                <a:gridCol w="369356"/>
                <a:gridCol w="369356"/>
                <a:gridCol w="369356"/>
                <a:gridCol w="369356"/>
                <a:gridCol w="369356"/>
                <a:gridCol w="369356"/>
                <a:gridCol w="369356"/>
                <a:gridCol w="369356"/>
                <a:gridCol w="369356"/>
                <a:gridCol w="369356"/>
                <a:gridCol w="369356"/>
                <a:gridCol w="369356"/>
                <a:gridCol w="369356"/>
              </a:tblGrid>
              <a:tr h="442899"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899"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899"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899"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899"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899"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899"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50304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hr-HR" sz="2200" dirty="0" smtClean="0"/>
              <a:t>4. U </a:t>
            </a:r>
            <a:r>
              <a:rPr lang="hr-HR" sz="2200" dirty="0"/>
              <a:t>praznu </a:t>
            </a:r>
            <a:r>
              <a:rPr lang="hr-HR" sz="2200" dirty="0" smtClean="0"/>
              <a:t>mrežu </a:t>
            </a:r>
            <a:r>
              <a:rPr lang="hr-HR" sz="2200" dirty="0"/>
              <a:t>periodnog sustava </a:t>
            </a:r>
            <a:r>
              <a:rPr lang="hr-HR" sz="2200" dirty="0" smtClean="0"/>
              <a:t>upišite </a:t>
            </a:r>
            <a:r>
              <a:rPr lang="hr-HR" sz="2200" dirty="0"/>
              <a:t>simbole </a:t>
            </a:r>
            <a:r>
              <a:rPr lang="hr-HR" sz="2200" dirty="0" smtClean="0"/>
              <a:t>sljedećih </a:t>
            </a:r>
            <a:r>
              <a:rPr lang="hr-HR" sz="2200" dirty="0"/>
              <a:t>elemenata: kalija, </a:t>
            </a:r>
            <a:r>
              <a:rPr lang="hr-HR" sz="2200" dirty="0" smtClean="0"/>
              <a:t>bakra,željeza</a:t>
            </a:r>
            <a:r>
              <a:rPr lang="hr-HR" sz="2200" dirty="0"/>
              <a:t>, sumpora, klora, kalcija, olova, kisika, </a:t>
            </a:r>
            <a:r>
              <a:rPr lang="hr-HR" sz="2200" dirty="0" smtClean="0"/>
              <a:t>dušika</a:t>
            </a:r>
            <a:r>
              <a:rPr lang="hr-HR" sz="2200" dirty="0"/>
              <a:t>, srebra, ugljika i aluminija.</a:t>
            </a:r>
            <a:r>
              <a:rPr lang="hr-HR" sz="1800" dirty="0"/>
              <a:t/>
            </a:r>
            <a:br>
              <a:rPr lang="hr-HR" sz="1800" dirty="0"/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529</Words>
  <Application>Microsoft Office PowerPoint</Application>
  <PresentationFormat>On-screen Show (4:3)</PresentationFormat>
  <Paragraphs>379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PERIODNI SUSTAV ELEMENATA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Ponavljanje</vt:lpstr>
      <vt:lpstr>PowerPoint Presentation</vt:lpstr>
      <vt:lpstr>4. U praznu mrežu periodnog sustava upišite simbole sljedećih elemenata: kalija, bakra,željeza, sumpora, klora, kalcija, olova, kisika, dušika, srebra, ugljika i aluminija.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PERIODNI SUSTAV ELEMENATA</dc:title>
  <dc:creator>renata</dc:creator>
  <cp:lastModifiedBy>Kemija</cp:lastModifiedBy>
  <cp:revision>5</cp:revision>
  <dcterms:created xsi:type="dcterms:W3CDTF">2014-04-01T09:06:17Z</dcterms:created>
  <dcterms:modified xsi:type="dcterms:W3CDTF">2014-04-01T13:14:15Z</dcterms:modified>
</cp:coreProperties>
</file>