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5" r:id="rId3"/>
    <p:sldId id="276" r:id="rId4"/>
    <p:sldId id="277" r:id="rId5"/>
    <p:sldId id="257" r:id="rId6"/>
    <p:sldId id="278" r:id="rId7"/>
    <p:sldId id="258" r:id="rId8"/>
    <p:sldId id="279" r:id="rId9"/>
    <p:sldId id="281" r:id="rId10"/>
    <p:sldId id="260" r:id="rId11"/>
    <p:sldId id="261" r:id="rId12"/>
    <p:sldId id="262" r:id="rId13"/>
    <p:sldId id="263" r:id="rId14"/>
    <p:sldId id="283" r:id="rId15"/>
    <p:sldId id="265" r:id="rId16"/>
    <p:sldId id="264" r:id="rId17"/>
    <p:sldId id="266" r:id="rId18"/>
    <p:sldId id="284" r:id="rId19"/>
    <p:sldId id="267" r:id="rId20"/>
    <p:sldId id="285" r:id="rId21"/>
    <p:sldId id="268" r:id="rId22"/>
    <p:sldId id="269" r:id="rId23"/>
    <p:sldId id="271" r:id="rId24"/>
    <p:sldId id="272" r:id="rId25"/>
    <p:sldId id="270" r:id="rId26"/>
    <p:sldId id="274" r:id="rId27"/>
    <p:sldId id="273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BEA1F-FAB8-4A0B-AC1F-B96105D18A75}" type="datetimeFigureOut">
              <a:rPr lang="hr-HR" smtClean="0"/>
              <a:t>29.9.2019.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688B0-BF21-419E-B996-42051ABB06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611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688B0-BF21-419E-B996-42051ABB06BF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448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29.9.2019.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29.9.2019.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29.9.2019.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29.9.2019.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29.9.2019.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29.9.2019.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29.9.2019.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4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25.xml"/><Relationship Id="rId7" Type="http://schemas.openxmlformats.org/officeDocument/2006/relationships/slide" Target="slide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1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7.xml"/><Relationship Id="rId7" Type="http://schemas.openxmlformats.org/officeDocument/2006/relationships/slide" Target="slide2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geoportal.dgu.hr/#/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69042"/>
            <a:ext cx="5158381" cy="522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/>
          <a:lstStyle/>
          <a:p>
            <a:r>
              <a:rPr lang="hr-HR" dirty="0"/>
              <a:t>Geografske karte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69651" y="6093296"/>
            <a:ext cx="6400800" cy="720080"/>
          </a:xfrm>
        </p:spPr>
        <p:txBody>
          <a:bodyPr/>
          <a:lstStyle/>
          <a:p>
            <a:r>
              <a:rPr lang="hr-HR" dirty="0"/>
              <a:t>Programirana nastava</a:t>
            </a:r>
          </a:p>
        </p:txBody>
      </p:sp>
    </p:spTree>
    <p:extLst>
      <p:ext uri="{BB962C8B-B14F-4D97-AF65-F5344CB8AC3E}">
        <p14:creationId xmlns:p14="http://schemas.microsoft.com/office/powerpoint/2010/main" val="414678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34961"/>
            <a:ext cx="8229600" cy="1143000"/>
          </a:xfrm>
        </p:spPr>
        <p:txBody>
          <a:bodyPr/>
          <a:lstStyle/>
          <a:p>
            <a:r>
              <a:rPr lang="hr-HR" dirty="0"/>
              <a:t>Mjerilo geografske karte (III)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8018" y="1484784"/>
            <a:ext cx="8229600" cy="5567567"/>
          </a:xfrm>
        </p:spPr>
        <p:txBody>
          <a:bodyPr>
            <a:normAutofit/>
          </a:bodyPr>
          <a:lstStyle/>
          <a:p>
            <a:r>
              <a:rPr lang="hr-HR" sz="2200" b="1" dirty="0"/>
              <a:t>Pročitaj tekst.</a:t>
            </a:r>
          </a:p>
          <a:p>
            <a:pPr marL="0" indent="0">
              <a:buNone/>
            </a:pPr>
            <a:r>
              <a:rPr lang="hr-HR" sz="2200" i="1" dirty="0"/>
              <a:t>Definicija geografske karte kaže da je karta umanjeni prikaz Zemlje u cjelini ili pojedinih njezinih dijelova, a umanjivanje se rješava mjerilom. Dakle, mjerilo je odnos dviju veličina, kod karata odnos veličina u stvarnosti i na karti.  Valja naglasiti da je u mjerilu ta veličina izražena u centimetrima. Kako dužine u prirodi najčešće mjerimo metrima i kilometrima  tako i mjerilo moramo pretvoriti u željenu jedinicu. Razlikujemo dvije vrste mjerila: </a:t>
            </a:r>
            <a:r>
              <a:rPr lang="hr-HR" sz="2200" b="1" i="1" dirty="0">
                <a:hlinkClick r:id="rId2" action="ppaction://hlinksldjump"/>
              </a:rPr>
              <a:t>brojčano (numeričko)</a:t>
            </a:r>
            <a:r>
              <a:rPr lang="hr-HR" sz="2200" b="1" i="1" dirty="0"/>
              <a:t> </a:t>
            </a:r>
            <a:r>
              <a:rPr lang="hr-HR" sz="2200" i="1" dirty="0"/>
              <a:t>i </a:t>
            </a:r>
            <a:r>
              <a:rPr lang="hr-HR" sz="2200" b="1" i="1" dirty="0">
                <a:hlinkClick r:id="rId3" action="ppaction://hlinksldjump"/>
              </a:rPr>
              <a:t>dužinsko (grafičko ili linearno) mjerilo</a:t>
            </a:r>
            <a:r>
              <a:rPr lang="hr-HR" sz="2200" i="1" dirty="0"/>
              <a:t>.</a:t>
            </a:r>
            <a:br>
              <a:rPr lang="hr-HR" sz="2200" i="1" dirty="0"/>
            </a:br>
            <a:endParaRPr lang="hr-HR" sz="2200" i="1" dirty="0"/>
          </a:p>
          <a:p>
            <a:r>
              <a:rPr lang="hr-HR" sz="2400" b="1" dirty="0"/>
              <a:t>Zadaci:</a:t>
            </a:r>
          </a:p>
          <a:p>
            <a:pPr marL="0" indent="0">
              <a:buNone/>
            </a:pPr>
            <a:r>
              <a:rPr lang="hr-HR" sz="2400" dirty="0"/>
              <a:t>    - klikni na </a:t>
            </a:r>
            <a:r>
              <a:rPr lang="hr-HR" sz="2400" i="1" dirty="0"/>
              <a:t>brojčano (numeričko) mjerilo </a:t>
            </a:r>
            <a:r>
              <a:rPr lang="hr-HR" sz="2400" dirty="0"/>
              <a:t>i riješi zadatke</a:t>
            </a:r>
            <a:br>
              <a:rPr lang="hr-HR" sz="2400" dirty="0"/>
            </a:br>
            <a:r>
              <a:rPr lang="hr-HR" sz="2400" dirty="0"/>
              <a:t>    - klikni na </a:t>
            </a:r>
            <a:r>
              <a:rPr lang="hr-HR" sz="2400" i="1" dirty="0"/>
              <a:t>dužinsko (grafičko ili linearno) mjerilo </a:t>
            </a:r>
            <a:r>
              <a:rPr lang="hr-HR" sz="2400" dirty="0"/>
              <a:t>i riješi zadatke</a:t>
            </a:r>
            <a:br>
              <a:rPr lang="hr-HR" sz="2400" dirty="0"/>
            </a:br>
            <a:r>
              <a:rPr lang="hr-HR" sz="2400" dirty="0"/>
              <a:t>    - </a:t>
            </a:r>
            <a:r>
              <a:rPr lang="hr-HR" sz="2400" b="1" dirty="0"/>
              <a:t>R/4, R/5, R/6, R/8</a:t>
            </a:r>
            <a:br>
              <a:rPr lang="hr-HR" sz="2400" b="1" dirty="0"/>
            </a:br>
            <a:r>
              <a:rPr lang="hr-HR" sz="2400" b="1" dirty="0"/>
              <a:t>   </a:t>
            </a:r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12" name="Action Button: Forward or Next 5">
            <a:hlinkClick r:id="rId4" action="ppaction://hlinksldjump" highlightClick="1"/>
          </p:cNvPr>
          <p:cNvSpPr/>
          <p:nvPr/>
        </p:nvSpPr>
        <p:spPr>
          <a:xfrm>
            <a:off x="8535501" y="764704"/>
            <a:ext cx="576064" cy="504056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13" name="Action Button: Back or Previous 4">
            <a:hlinkClick r:id="rId5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sp>
        <p:nvSpPr>
          <p:cNvPr id="15" name="Pravokutnik 14">
            <a:hlinkClick r:id="rId6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24521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5192" y="692696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dirty="0"/>
              <a:t>Brojčano mjerilo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4685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200" dirty="0"/>
              <a:t>Označava odnos dužina na karti prema dužinama u prirodi.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/>
              <a:t>			</a:t>
            </a:r>
            <a:r>
              <a:rPr lang="hr-HR" sz="2400" dirty="0"/>
              <a:t>1 : 100 000</a:t>
            </a:r>
          </a:p>
          <a:p>
            <a:pPr marL="0" indent="0">
              <a:buNone/>
            </a:pPr>
            <a:r>
              <a:rPr lang="hr-HR" sz="2200" dirty="0"/>
              <a:t>          </a:t>
            </a:r>
          </a:p>
          <a:p>
            <a:pPr marL="0" indent="0">
              <a:buNone/>
            </a:pPr>
            <a:r>
              <a:rPr lang="hr-HR" sz="2200" dirty="0"/>
              <a:t>              jedinica dužine                 koliko je puta jedinica dužine na  karti				umanjena prema istoj dužini u prirodi</a:t>
            </a:r>
          </a:p>
        </p:txBody>
      </p:sp>
      <p:cxnSp>
        <p:nvCxnSpPr>
          <p:cNvPr id="7" name="Ravni poveznik sa strelicom 6"/>
          <p:cNvCxnSpPr/>
          <p:nvPr/>
        </p:nvCxnSpPr>
        <p:spPr>
          <a:xfrm flipH="1">
            <a:off x="2555776" y="3356992"/>
            <a:ext cx="792088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>
            <a:off x="4211960" y="3356992"/>
            <a:ext cx="57606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>
            <a:off x="3707904" y="3356992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/>
          <p:cNvSpPr txBox="1"/>
          <p:nvPr/>
        </p:nvSpPr>
        <p:spPr>
          <a:xfrm>
            <a:off x="424825" y="5076358"/>
            <a:ext cx="8398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JEDAN CENTIMETAR NA KARTI OZNAČAVA 100 000 CM U PRIRODI.</a:t>
            </a:r>
          </a:p>
        </p:txBody>
      </p:sp>
      <p:sp>
        <p:nvSpPr>
          <p:cNvPr id="10" name="Action Button: Back or Previous 4">
            <a:hlinkClick r:id="rId2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sp>
        <p:nvSpPr>
          <p:cNvPr id="14" name="Strelica ulijevo 13">
            <a:hlinkClick r:id="rId3" action="ppaction://hlinksldjump"/>
          </p:cNvPr>
          <p:cNvSpPr/>
          <p:nvPr/>
        </p:nvSpPr>
        <p:spPr>
          <a:xfrm>
            <a:off x="323528" y="121704"/>
            <a:ext cx="2376264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Mjerilo </a:t>
            </a:r>
            <a:r>
              <a:rPr lang="hr-HR" sz="2000" b="1" dirty="0" err="1"/>
              <a:t>geo</a:t>
            </a:r>
            <a:r>
              <a:rPr lang="hr-HR" sz="2000" b="1" dirty="0"/>
              <a:t>. karte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611560" y="5657671"/>
            <a:ext cx="13774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400" b="1" dirty="0"/>
              <a:t>Zadaci:</a:t>
            </a:r>
          </a:p>
          <a:p>
            <a:r>
              <a:rPr lang="hr-HR" sz="2400" b="1" dirty="0"/>
              <a:t>    - R/5</a:t>
            </a:r>
          </a:p>
          <a:p>
            <a:r>
              <a:rPr lang="hr-HR" sz="2400" b="1" dirty="0"/>
              <a:t>    - R/6</a:t>
            </a:r>
          </a:p>
        </p:txBody>
      </p:sp>
      <p:sp>
        <p:nvSpPr>
          <p:cNvPr id="15" name="Pravokutnik 14">
            <a:hlinkClick r:id="rId4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403834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dirty="0"/>
              <a:t>Grafičko mjerilo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200" dirty="0"/>
              <a:t>Prikazuje se crtom na kojoj su označene dužinske jedinice.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9" y="2561996"/>
            <a:ext cx="2304256" cy="136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1044782" y="3260243"/>
            <a:ext cx="2021590" cy="5853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76943" y="4135739"/>
            <a:ext cx="4003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rgbClr val="FF0000"/>
                </a:solidFill>
              </a:rPr>
              <a:t>Omogućuje nam mjerenje udaljenosti na karti pomoću šestara, ravnala i sl. i bez preračunavanja!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429" y="2580043"/>
            <a:ext cx="4879121" cy="368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Ravni poveznik 8"/>
          <p:cNvCxnSpPr/>
          <p:nvPr/>
        </p:nvCxnSpPr>
        <p:spPr>
          <a:xfrm flipV="1">
            <a:off x="5489097" y="4233634"/>
            <a:ext cx="288032" cy="3725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4427984" y="6269134"/>
            <a:ext cx="432048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 flipH="1">
            <a:off x="4823145" y="4606197"/>
            <a:ext cx="72008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/>
          <p:cNvSpPr txBox="1"/>
          <p:nvPr/>
        </p:nvSpPr>
        <p:spPr>
          <a:xfrm>
            <a:off x="4126429" y="6338469"/>
            <a:ext cx="447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      Udaljenost između Pule i Rijeke: 60 km</a:t>
            </a:r>
          </a:p>
        </p:txBody>
      </p:sp>
      <p:sp>
        <p:nvSpPr>
          <p:cNvPr id="15" name="Action Button: Back or Previous 4">
            <a:hlinkClick r:id="rId4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sp>
        <p:nvSpPr>
          <p:cNvPr id="17" name="Strelica ulijevo 16">
            <a:hlinkClick r:id="rId5" action="ppaction://hlinksldjump"/>
          </p:cNvPr>
          <p:cNvSpPr/>
          <p:nvPr/>
        </p:nvSpPr>
        <p:spPr>
          <a:xfrm>
            <a:off x="323528" y="121704"/>
            <a:ext cx="2376264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Mjerilo </a:t>
            </a:r>
            <a:r>
              <a:rPr lang="hr-HR" sz="2000" b="1" dirty="0" err="1"/>
              <a:t>geo</a:t>
            </a:r>
            <a:r>
              <a:rPr lang="hr-HR" sz="2000" b="1" dirty="0"/>
              <a:t>. karte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356068" y="5922970"/>
            <a:ext cx="1377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400" b="1" dirty="0"/>
              <a:t>Zadaci:</a:t>
            </a:r>
          </a:p>
          <a:p>
            <a:r>
              <a:rPr lang="hr-HR" sz="2400" b="1" dirty="0"/>
              <a:t>    - R/7</a:t>
            </a:r>
          </a:p>
        </p:txBody>
      </p:sp>
      <p:sp>
        <p:nvSpPr>
          <p:cNvPr id="19" name="Pravokutnik 18">
            <a:hlinkClick r:id="rId6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12633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Mjerenje visine (IV)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b="1" dirty="0"/>
              <a:t>Pročitaj tekst.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i="1" dirty="0"/>
              <a:t>Osim geografske širine i dužine za izradu karata i predočavanje željenog prostora bitni su i podaci o visini. Najvažnija visina je </a:t>
            </a:r>
            <a:r>
              <a:rPr lang="hr-HR" sz="2200" b="1" i="1" dirty="0">
                <a:hlinkClick r:id="rId2" action="ppaction://hlinksldjump"/>
              </a:rPr>
              <a:t>nadmorska visina</a:t>
            </a:r>
            <a:r>
              <a:rPr lang="hr-HR" sz="2200" i="1" dirty="0"/>
              <a:t>, zatim </a:t>
            </a:r>
            <a:r>
              <a:rPr lang="hr-HR" sz="2200" b="1" i="1" dirty="0">
                <a:hlinkClick r:id="rId3" action="ppaction://hlinksldjump"/>
              </a:rPr>
              <a:t>relativna visina </a:t>
            </a:r>
            <a:r>
              <a:rPr lang="hr-HR" sz="2200" i="1" dirty="0"/>
              <a:t>i </a:t>
            </a:r>
            <a:r>
              <a:rPr lang="hr-HR" sz="2200" b="1" i="1" dirty="0">
                <a:hlinkClick r:id="rId4" action="ppaction://hlinksldjump"/>
              </a:rPr>
              <a:t>dubina mora</a:t>
            </a:r>
            <a:r>
              <a:rPr lang="hr-HR" sz="2200" i="1" dirty="0"/>
              <a:t>.</a:t>
            </a:r>
          </a:p>
          <a:p>
            <a:pPr marL="0" indent="0">
              <a:buNone/>
            </a:pPr>
            <a:endParaRPr lang="hr-HR" sz="2200" dirty="0"/>
          </a:p>
          <a:p>
            <a:r>
              <a:rPr lang="hr-HR" sz="2200" b="1" dirty="0"/>
              <a:t>Zadaci:</a:t>
            </a:r>
          </a:p>
          <a:p>
            <a:pPr marL="0" indent="0">
              <a:buNone/>
            </a:pPr>
            <a:r>
              <a:rPr lang="hr-HR" sz="2200" dirty="0"/>
              <a:t>     - klikni na </a:t>
            </a:r>
            <a:r>
              <a:rPr lang="hr-HR" sz="2200" i="1" dirty="0"/>
              <a:t>nadmorsku visinu </a:t>
            </a:r>
            <a:r>
              <a:rPr lang="hr-HR" sz="2200" dirty="0"/>
              <a:t>i riješi zadatke</a:t>
            </a:r>
            <a:br>
              <a:rPr lang="hr-HR" sz="2200" dirty="0"/>
            </a:br>
            <a:r>
              <a:rPr lang="hr-HR" sz="2200" dirty="0"/>
              <a:t>     - klikni na </a:t>
            </a:r>
            <a:r>
              <a:rPr lang="hr-HR" sz="2200" i="1" dirty="0"/>
              <a:t>relativnu visinu </a:t>
            </a:r>
            <a:r>
              <a:rPr lang="hr-HR" sz="2200" dirty="0"/>
              <a:t>i riješi zadatke</a:t>
            </a:r>
          </a:p>
          <a:p>
            <a:pPr marL="0" indent="0">
              <a:buNone/>
            </a:pPr>
            <a:r>
              <a:rPr lang="hr-HR" sz="2200" dirty="0"/>
              <a:t>     - klikni na </a:t>
            </a:r>
            <a:r>
              <a:rPr lang="hr-HR" sz="2200" i="1" dirty="0"/>
              <a:t>dubina mora </a:t>
            </a:r>
            <a:r>
              <a:rPr lang="hr-HR" sz="2200" dirty="0"/>
              <a:t>i riješi zadatke</a:t>
            </a:r>
            <a:br>
              <a:rPr lang="hr-HR" sz="2200" dirty="0"/>
            </a:br>
            <a:r>
              <a:rPr lang="hr-HR" sz="2200" dirty="0"/>
              <a:t>     - </a:t>
            </a:r>
            <a:r>
              <a:rPr lang="hr-HR" sz="2200" b="1" dirty="0"/>
              <a:t>R/8, R/9, R/10, R/11, R/12</a:t>
            </a:r>
          </a:p>
        </p:txBody>
      </p:sp>
      <p:sp>
        <p:nvSpPr>
          <p:cNvPr id="11" name="Action Button: Forward or Next 5">
            <a:hlinkClick r:id="rId5" action="ppaction://hlinksldjump" highlightClick="1"/>
          </p:cNvPr>
          <p:cNvSpPr/>
          <p:nvPr/>
        </p:nvSpPr>
        <p:spPr>
          <a:xfrm>
            <a:off x="8535501" y="764704"/>
            <a:ext cx="576064" cy="504056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12" name="Action Button: Back or Previous 4">
            <a:hlinkClick r:id="rId6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sp>
        <p:nvSpPr>
          <p:cNvPr id="14" name="Pravokutnik 13">
            <a:hlinkClick r:id="rId7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411611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71" y="3041666"/>
            <a:ext cx="4618982" cy="351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2322" y="432048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dirty="0"/>
              <a:t>Nadmorska visina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32116" y="1556792"/>
            <a:ext cx="747991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i="1" dirty="0"/>
              <a:t>Za određivanje nadmorske visine bitna je polazna razina ili normalna nula. Ona označava srednju razinu mora. Za računanje nadmorske visine u Hrvatskoj koristi se srednja razina mora u Trstu.</a:t>
            </a:r>
          </a:p>
          <a:p>
            <a:endParaRPr lang="hr-HR" dirty="0"/>
          </a:p>
        </p:txBody>
      </p:sp>
      <p:cxnSp>
        <p:nvCxnSpPr>
          <p:cNvPr id="6" name="Ravni poveznik sa strelicom 5"/>
          <p:cNvCxnSpPr/>
          <p:nvPr/>
        </p:nvCxnSpPr>
        <p:spPr>
          <a:xfrm>
            <a:off x="2987824" y="3717032"/>
            <a:ext cx="4464496" cy="7200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>
          <a:xfrm>
            <a:off x="2987824" y="3717032"/>
            <a:ext cx="3080467" cy="16169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niOkvir 4"/>
          <p:cNvSpPr txBox="1"/>
          <p:nvPr/>
        </p:nvSpPr>
        <p:spPr>
          <a:xfrm>
            <a:off x="5580112" y="6390797"/>
            <a:ext cx="304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Skica prikaza nadmorske visine</a:t>
            </a:r>
          </a:p>
        </p:txBody>
      </p:sp>
      <p:sp>
        <p:nvSpPr>
          <p:cNvPr id="12" name="Action Button: Back or Previous 4">
            <a:hlinkClick r:id="rId3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833308" y="3532366"/>
            <a:ext cx="219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NADMORSKA VISINA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546931" y="5517232"/>
            <a:ext cx="13599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200" b="1" dirty="0"/>
              <a:t>Zadaci:</a:t>
            </a:r>
          </a:p>
          <a:p>
            <a:r>
              <a:rPr lang="hr-HR" sz="2200" b="1" dirty="0"/>
              <a:t>    - R/8</a:t>
            </a:r>
          </a:p>
          <a:p>
            <a:r>
              <a:rPr lang="hr-HR" sz="2200" b="1" dirty="0"/>
              <a:t>    - R/9</a:t>
            </a:r>
          </a:p>
          <a:p>
            <a:endParaRPr lang="hr-HR" sz="2200" dirty="0"/>
          </a:p>
        </p:txBody>
      </p:sp>
      <p:sp>
        <p:nvSpPr>
          <p:cNvPr id="17" name="Strelica ulijevo 16">
            <a:hlinkClick r:id="rId4" action="ppaction://hlinksldjump"/>
          </p:cNvPr>
          <p:cNvSpPr/>
          <p:nvPr/>
        </p:nvSpPr>
        <p:spPr>
          <a:xfrm>
            <a:off x="323528" y="121704"/>
            <a:ext cx="2376264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Mjerenje visina</a:t>
            </a:r>
          </a:p>
        </p:txBody>
      </p:sp>
      <p:sp>
        <p:nvSpPr>
          <p:cNvPr id="18" name="Pravokutnik 17">
            <a:hlinkClick r:id="rId5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6282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i="1" dirty="0"/>
              <a:t>Relativna je visina razlika u visinskoj udaljenosti dviju točaka. Računa se na način da se oduzmu nadmorske visine tih točaka. Važnost relativne visine proizlazi iz toga što prikazuju dinamiku reljefa nekog prostora.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30" y="3284984"/>
            <a:ext cx="48577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399759" y="2996952"/>
            <a:ext cx="2483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i="1" dirty="0"/>
              <a:t>Nadmorska visina točke B – nadmorska visina točke A = relativna visina između točke A i B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676609" y="6384824"/>
            <a:ext cx="328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Skica određivanja relativne visine</a:t>
            </a:r>
          </a:p>
        </p:txBody>
      </p:sp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472322" y="432048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dirty="0"/>
              <a:t>Relativna visina</a:t>
            </a:r>
          </a:p>
        </p:txBody>
      </p:sp>
      <p:sp>
        <p:nvSpPr>
          <p:cNvPr id="12" name="Action Button: Back or Previous 4">
            <a:hlinkClick r:id="rId3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sp>
        <p:nvSpPr>
          <p:cNvPr id="14" name="Strelica ulijevo 13">
            <a:hlinkClick r:id="rId4" action="ppaction://hlinksldjump"/>
          </p:cNvPr>
          <p:cNvSpPr/>
          <p:nvPr/>
        </p:nvSpPr>
        <p:spPr>
          <a:xfrm>
            <a:off x="323528" y="121704"/>
            <a:ext cx="2376264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Mjerenje visina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963214" y="3043616"/>
            <a:ext cx="1960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RELATIVNA VISINA</a:t>
            </a:r>
          </a:p>
        </p:txBody>
      </p:sp>
      <p:cxnSp>
        <p:nvCxnSpPr>
          <p:cNvPr id="15" name="Ravni poveznik sa strelicom 14"/>
          <p:cNvCxnSpPr/>
          <p:nvPr/>
        </p:nvCxnSpPr>
        <p:spPr>
          <a:xfrm flipV="1">
            <a:off x="4716016" y="3325634"/>
            <a:ext cx="1247198" cy="10076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7308304" y="5618545"/>
            <a:ext cx="13599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200" b="1" dirty="0"/>
              <a:t>Zadaci:</a:t>
            </a:r>
            <a:br>
              <a:rPr lang="hr-HR" sz="2200" b="1" dirty="0"/>
            </a:br>
            <a:r>
              <a:rPr lang="hr-HR" sz="2200" b="1" dirty="0"/>
              <a:t>- R/10</a:t>
            </a:r>
          </a:p>
          <a:p>
            <a:r>
              <a:rPr lang="hr-HR" sz="2200" b="1" dirty="0"/>
              <a:t>      - R/11</a:t>
            </a:r>
          </a:p>
          <a:p>
            <a:endParaRPr lang="hr-HR" sz="2200" dirty="0"/>
          </a:p>
        </p:txBody>
      </p:sp>
      <p:sp>
        <p:nvSpPr>
          <p:cNvPr id="19" name="Pravokutnik 18">
            <a:hlinkClick r:id="rId5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14530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i="1" dirty="0"/>
              <a:t>Kada se točka na kopnu nalazi ispod srednje razine mora nazivamo je depresija. Najveću negativnu vrijednost ima Mrtvo more (više od 400 m).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5"/>
            <a:ext cx="6811112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203848" y="606193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Skica depresije</a:t>
            </a: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472322" y="4320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/>
              <a:t>Depresija</a:t>
            </a:r>
          </a:p>
        </p:txBody>
      </p:sp>
      <p:sp>
        <p:nvSpPr>
          <p:cNvPr id="9" name="Action Button: Back or Previous 4">
            <a:hlinkClick r:id="rId3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sp>
        <p:nvSpPr>
          <p:cNvPr id="11" name="Strelica ulijevo 10">
            <a:hlinkClick r:id="rId4" action="ppaction://hlinksldjump"/>
          </p:cNvPr>
          <p:cNvSpPr/>
          <p:nvPr/>
        </p:nvSpPr>
        <p:spPr>
          <a:xfrm>
            <a:off x="323528" y="121704"/>
            <a:ext cx="2376264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Mjerenje visina</a:t>
            </a:r>
          </a:p>
        </p:txBody>
      </p:sp>
      <p:cxnSp>
        <p:nvCxnSpPr>
          <p:cNvPr id="13" name="Ravni poveznik sa strelicom 12"/>
          <p:cNvCxnSpPr/>
          <p:nvPr/>
        </p:nvCxnSpPr>
        <p:spPr>
          <a:xfrm flipV="1">
            <a:off x="6300192" y="3573016"/>
            <a:ext cx="360040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/>
          <p:cNvSpPr txBox="1"/>
          <p:nvPr/>
        </p:nvSpPr>
        <p:spPr>
          <a:xfrm>
            <a:off x="6480212" y="3284984"/>
            <a:ext cx="11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DEPRESIJA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6804248" y="5541912"/>
            <a:ext cx="13599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200" b="1" dirty="0"/>
              <a:t>Zadaci:</a:t>
            </a:r>
            <a:br>
              <a:rPr lang="hr-HR" sz="2200" b="1" dirty="0"/>
            </a:br>
            <a:r>
              <a:rPr lang="hr-HR" sz="2200" b="1" dirty="0"/>
              <a:t>- R/12</a:t>
            </a:r>
          </a:p>
          <a:p>
            <a:endParaRPr lang="hr-HR" sz="2200" dirty="0"/>
          </a:p>
        </p:txBody>
      </p:sp>
      <p:sp>
        <p:nvSpPr>
          <p:cNvPr id="17" name="Pravokutnik 16">
            <a:hlinkClick r:id="rId5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32903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75" y="432048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/>
              <a:t>Pomagala za mjerenje visina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41168"/>
          </a:xfrm>
        </p:spPr>
        <p:txBody>
          <a:bodyPr>
            <a:normAutofit/>
          </a:bodyPr>
          <a:lstStyle/>
          <a:p>
            <a:r>
              <a:rPr lang="hr-HR" sz="2200" b="1" dirty="0"/>
              <a:t>Pročitaj tekst.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i="1" dirty="0"/>
              <a:t>Za mjerenje visina služe različita pomagala. Neka od njih su: </a:t>
            </a:r>
            <a:r>
              <a:rPr lang="hr-HR" sz="2200" b="1" i="1" dirty="0">
                <a:hlinkClick r:id="rId2" action="ppaction://hlinksldjump"/>
              </a:rPr>
              <a:t>nivelmani</a:t>
            </a:r>
            <a:r>
              <a:rPr lang="hr-HR" sz="2200" i="1" dirty="0"/>
              <a:t>, barometri, </a:t>
            </a:r>
            <a:r>
              <a:rPr lang="hr-HR" sz="2200" i="1" dirty="0" err="1"/>
              <a:t>aneroidi</a:t>
            </a:r>
            <a:r>
              <a:rPr lang="hr-HR" sz="2200" i="1" dirty="0"/>
              <a:t>, sateliti, snimke iz aviona i sl.</a:t>
            </a:r>
          </a:p>
          <a:p>
            <a:pPr marL="0" indent="0">
              <a:buNone/>
            </a:pPr>
            <a:endParaRPr lang="hr-HR" sz="2200" dirty="0"/>
          </a:p>
          <a:p>
            <a:r>
              <a:rPr lang="hr-HR" sz="2200" b="1" dirty="0"/>
              <a:t>Zadaci:</a:t>
            </a:r>
          </a:p>
          <a:p>
            <a:pPr marL="0" indent="0">
              <a:buNone/>
            </a:pPr>
            <a:r>
              <a:rPr lang="hr-HR" sz="2200" dirty="0"/>
              <a:t>    - klikni na </a:t>
            </a:r>
            <a:r>
              <a:rPr lang="hr-HR" sz="2200" i="1" dirty="0" err="1"/>
              <a:t>nivelman</a:t>
            </a:r>
            <a:br>
              <a:rPr lang="hr-HR" sz="2200" dirty="0"/>
            </a:br>
            <a:r>
              <a:rPr lang="hr-HR" sz="2200" dirty="0"/>
              <a:t>    - </a:t>
            </a:r>
            <a:r>
              <a:rPr lang="hr-HR" sz="2200" b="1" dirty="0"/>
              <a:t>R/13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</p:txBody>
      </p:sp>
      <p:sp>
        <p:nvSpPr>
          <p:cNvPr id="4" name="AutoShape 2" descr="Slikovni rezultat za nivel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ction Button: Forward or Next 5">
            <a:hlinkClick r:id="rId3" action="ppaction://hlinksldjump" highlightClick="1"/>
          </p:cNvPr>
          <p:cNvSpPr/>
          <p:nvPr/>
        </p:nvSpPr>
        <p:spPr>
          <a:xfrm>
            <a:off x="8535501" y="764704"/>
            <a:ext cx="576064" cy="504056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11" name="Action Button: Back or Previous 4">
            <a:hlinkClick r:id="rId4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41" y="3284984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kstniOkvir 13"/>
          <p:cNvSpPr txBox="1"/>
          <p:nvPr/>
        </p:nvSpPr>
        <p:spPr>
          <a:xfrm>
            <a:off x="6516216" y="6488668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err="1"/>
              <a:t>Nivelman</a:t>
            </a:r>
            <a:endParaRPr lang="hr-HR" i="1" dirty="0"/>
          </a:p>
        </p:txBody>
      </p:sp>
      <p:sp>
        <p:nvSpPr>
          <p:cNvPr id="16" name="Pravokutnik 15">
            <a:hlinkClick r:id="rId6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26801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75" y="432048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dirty="0" err="1"/>
              <a:t>Nivelman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</p:txBody>
      </p:sp>
      <p:sp>
        <p:nvSpPr>
          <p:cNvPr id="4" name="AutoShape 2" descr="Slikovni rezultat za nivelm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460375" y="1772816"/>
            <a:ext cx="36795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i="1" dirty="0" err="1"/>
              <a:t>Nivelman</a:t>
            </a:r>
            <a:r>
              <a:rPr lang="hr-HR" sz="2200" i="1" dirty="0"/>
              <a:t> – sastoji se od nivelira i letve. Koristi se na način da pomoću nivelira mjerimo visinske razlike između susjednih letvi penjući se uz padinu. Na kraju izmjerene visine zbrojimo i dobijemo visinu krajnje točke.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53416" y="4941168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200" dirty="0"/>
          </a:p>
        </p:txBody>
      </p:sp>
      <p:sp>
        <p:nvSpPr>
          <p:cNvPr id="11" name="Action Button: Back or Previous 4">
            <a:hlinkClick r:id="rId3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pic>
        <p:nvPicPr>
          <p:cNvPr id="3074" name="Picture 2" descr="Slikovni rezultat za nivel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37" y="1538280"/>
            <a:ext cx="4286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5625899" y="4756502"/>
            <a:ext cx="22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Mjerenje </a:t>
            </a:r>
            <a:r>
              <a:rPr lang="hr-HR" i="1" dirty="0" err="1"/>
              <a:t>nivelmanom</a:t>
            </a:r>
            <a:endParaRPr lang="hr-HR" i="1" dirty="0"/>
          </a:p>
        </p:txBody>
      </p:sp>
      <p:sp>
        <p:nvSpPr>
          <p:cNvPr id="14" name="Strelica ulijevo 13">
            <a:hlinkClick r:id="rId5" action="ppaction://hlinksldjump"/>
          </p:cNvPr>
          <p:cNvSpPr/>
          <p:nvPr/>
        </p:nvSpPr>
        <p:spPr>
          <a:xfrm>
            <a:off x="323528" y="121704"/>
            <a:ext cx="3456384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Pomagala za mjerenje visina</a:t>
            </a:r>
          </a:p>
        </p:txBody>
      </p:sp>
      <p:sp>
        <p:nvSpPr>
          <p:cNvPr id="15" name="Pravokutnik 14">
            <a:hlinkClick r:id="rId6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45540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Mjerenje dubina (V)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b="1" dirty="0"/>
              <a:t>Pročitaj tekst.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i="1" dirty="0"/>
              <a:t>Mjerenje dubina u povijesti vršilo se čeličnim žicama. Kako su se nekada mjerile male dubine najčešće u zaljevima, lukama i pristaništima brodova takav način mjerenja je funkcionirao. Međutim, u novije vrijeme kada nam je potrebno mjerenje dubina oceana i svakog kutka mora pomoću ovog načina nije moguće precizno odrediti dubine. Stoga se danas mjerenje dubina vrši se ultrazvučnim </a:t>
            </a:r>
            <a:r>
              <a:rPr lang="hr-HR" sz="2200" b="1" i="1" dirty="0">
                <a:hlinkClick r:id="rId2" action="ppaction://hlinksldjump"/>
              </a:rPr>
              <a:t>dubinomjerima</a:t>
            </a:r>
            <a:r>
              <a:rPr lang="hr-HR" sz="2200" i="1" dirty="0"/>
              <a:t>. </a:t>
            </a:r>
          </a:p>
          <a:p>
            <a:pPr marL="0" indent="0">
              <a:buNone/>
            </a:pPr>
            <a:endParaRPr lang="hr-HR" sz="2200" i="1" dirty="0"/>
          </a:p>
          <a:p>
            <a:r>
              <a:rPr lang="hr-HR" sz="2200" dirty="0"/>
              <a:t>Zadaci:</a:t>
            </a:r>
          </a:p>
          <a:p>
            <a:pPr marL="0" indent="0">
              <a:buNone/>
            </a:pPr>
            <a:r>
              <a:rPr lang="hr-HR" sz="2200" dirty="0"/>
              <a:t>     - klikni na </a:t>
            </a:r>
            <a:r>
              <a:rPr lang="hr-HR" sz="2200" i="1" dirty="0"/>
              <a:t>dubinomjer</a:t>
            </a:r>
            <a:r>
              <a:rPr lang="hr-HR" sz="2200" dirty="0"/>
              <a:t> i prouči sliku</a:t>
            </a:r>
            <a:br>
              <a:rPr lang="hr-HR" sz="2200" dirty="0"/>
            </a:br>
            <a:r>
              <a:rPr lang="hr-HR" sz="2200" dirty="0"/>
              <a:t>     - </a:t>
            </a:r>
            <a:r>
              <a:rPr lang="hr-HR" sz="2200" b="1" dirty="0"/>
              <a:t>R/14</a:t>
            </a:r>
          </a:p>
        </p:txBody>
      </p:sp>
      <p:sp>
        <p:nvSpPr>
          <p:cNvPr id="4" name="AutoShape 2" descr="Slikovni rezultat za dubinomj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ction Button: Forward or Next 5">
            <a:hlinkClick r:id="rId3" action="ppaction://hlinksldjump" highlightClick="1"/>
          </p:cNvPr>
          <p:cNvSpPr/>
          <p:nvPr/>
        </p:nvSpPr>
        <p:spPr>
          <a:xfrm>
            <a:off x="8535501" y="764704"/>
            <a:ext cx="576064" cy="504056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9" name="Action Button: Back or Previous 4">
            <a:hlinkClick r:id="rId4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sp>
        <p:nvSpPr>
          <p:cNvPr id="11" name="Pravokutnik 10">
            <a:hlinkClick r:id="rId5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12081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3114" y="260648"/>
            <a:ext cx="8229600" cy="1143000"/>
          </a:xfrm>
        </p:spPr>
        <p:txBody>
          <a:bodyPr/>
          <a:lstStyle/>
          <a:p>
            <a:r>
              <a:rPr lang="hr-HR" dirty="0"/>
              <a:t>Kako ćeš raditi: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67944" y="1268760"/>
            <a:ext cx="4906888" cy="240486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r-HR" b="1" i="1" dirty="0"/>
              <a:t>Pripremi se</a:t>
            </a:r>
          </a:p>
          <a:p>
            <a:r>
              <a:rPr lang="hr-HR" sz="2400" dirty="0"/>
              <a:t>uzmi olovku i bojice</a:t>
            </a:r>
          </a:p>
          <a:p>
            <a:r>
              <a:rPr lang="hr-HR" sz="2400" dirty="0"/>
              <a:t>pripremi atlas</a:t>
            </a:r>
          </a:p>
          <a:p>
            <a:r>
              <a:rPr lang="hr-HR" sz="2400" dirty="0"/>
              <a:t>Pripremi šestar i ravnalo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186230" y="3356992"/>
            <a:ext cx="8928992" cy="36058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b="1" i="1" dirty="0"/>
              <a:t>2. Tvoj zadatak:</a:t>
            </a:r>
          </a:p>
          <a:p>
            <a:pPr lvl="1">
              <a:spcAft>
                <a:spcPts val="600"/>
              </a:spcAft>
            </a:pPr>
            <a:r>
              <a:rPr lang="hr-BA" dirty="0"/>
              <a:t>samostalno ispuni </a:t>
            </a:r>
            <a:r>
              <a:rPr lang="hr-BA" b="1" dirty="0"/>
              <a:t>radni listić </a:t>
            </a:r>
            <a:r>
              <a:rPr lang="hr-BA" dirty="0"/>
              <a:t>prema sljedećim uputama:</a:t>
            </a:r>
          </a:p>
          <a:p>
            <a:pPr lvl="2">
              <a:spcAft>
                <a:spcPts val="600"/>
              </a:spcAft>
            </a:pPr>
            <a:r>
              <a:rPr lang="hr-BA" sz="2800" dirty="0"/>
              <a:t>Zadatci koji se odnose na radni listić postavljeni su tako da je napisano slovo </a:t>
            </a:r>
            <a:r>
              <a:rPr lang="hr-BA" sz="2800" b="1" dirty="0"/>
              <a:t>R</a:t>
            </a:r>
            <a:r>
              <a:rPr lang="hr-BA" sz="2800" dirty="0"/>
              <a:t> i </a:t>
            </a:r>
            <a:r>
              <a:rPr lang="hr-BA" sz="2800" b="1" dirty="0"/>
              <a:t>broj pitanja </a:t>
            </a:r>
            <a:r>
              <a:rPr lang="hr-BA" sz="2800" dirty="0"/>
              <a:t>na radnom listiću na koje trebaš odgovoriti. </a:t>
            </a:r>
          </a:p>
          <a:p>
            <a:pPr lvl="2">
              <a:spcAft>
                <a:spcPts val="600"/>
              </a:spcAft>
            </a:pPr>
            <a:r>
              <a:rPr lang="hr-BA" sz="2800" dirty="0"/>
              <a:t>Npr. </a:t>
            </a:r>
            <a:r>
              <a:rPr lang="hr-BA" sz="2800" b="1" dirty="0"/>
              <a:t>R/5</a:t>
            </a:r>
            <a:r>
              <a:rPr lang="hr-BA" sz="2800" dirty="0"/>
              <a:t> je uputa za rješavanje 5. pitanja na radnom listiću.</a:t>
            </a:r>
          </a:p>
          <a:p>
            <a:pPr lvl="1">
              <a:spcAft>
                <a:spcPts val="600"/>
              </a:spcAft>
            </a:pPr>
            <a:r>
              <a:rPr lang="hr-BA" dirty="0"/>
              <a:t>tekst koji je </a:t>
            </a:r>
            <a:r>
              <a:rPr lang="hr-BA" u="sng" dirty="0">
                <a:hlinkClick r:id="rId2" action="ppaction://hlinksldjump"/>
              </a:rPr>
              <a:t>podcrtan</a:t>
            </a:r>
            <a:r>
              <a:rPr lang="hr-BA" dirty="0"/>
              <a:t> sadrži poveznicu </a:t>
            </a:r>
          </a:p>
          <a:p>
            <a:pPr lvl="1">
              <a:spcAft>
                <a:spcPts val="600"/>
              </a:spcAft>
            </a:pPr>
            <a:r>
              <a:rPr lang="hr-BA" dirty="0"/>
              <a:t>klikom na znak             prelaziš na sljedeći slajd sa zadatcima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Font typeface="Arial" pitchFamily="34" charset="0"/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7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3052234" y="6284613"/>
            <a:ext cx="576064" cy="504056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01744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Dubinomjer</a:t>
            </a:r>
          </a:p>
        </p:txBody>
      </p:sp>
      <p:sp>
        <p:nvSpPr>
          <p:cNvPr id="4" name="AutoShape 2" descr="Slikovni rezultat za dubinomj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15898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2499911" y="6068285"/>
            <a:ext cx="367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Mjerenje dubine mora dubinomjerom</a:t>
            </a:r>
          </a:p>
        </p:txBody>
      </p:sp>
      <p:sp>
        <p:nvSpPr>
          <p:cNvPr id="9" name="Action Button: Back or Previous 4">
            <a:hlinkClick r:id="rId3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sp>
        <p:nvSpPr>
          <p:cNvPr id="11" name="Strelica ulijevo 10">
            <a:hlinkClick r:id="rId4" action="ppaction://hlinksldjump"/>
          </p:cNvPr>
          <p:cNvSpPr/>
          <p:nvPr/>
        </p:nvSpPr>
        <p:spPr>
          <a:xfrm>
            <a:off x="323528" y="121704"/>
            <a:ext cx="2664296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Mjerenje dubina</a:t>
            </a:r>
          </a:p>
        </p:txBody>
      </p:sp>
      <p:sp>
        <p:nvSpPr>
          <p:cNvPr id="12" name="Pravokutnik 11">
            <a:hlinkClick r:id="rId5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1334289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Prikaz reljefa (VI)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i="1" dirty="0"/>
              <a:t>Reljef na kartama najčešće se prikazuje </a:t>
            </a:r>
            <a:r>
              <a:rPr lang="hr-HR" sz="2200" b="1" i="1" dirty="0">
                <a:hlinkClick r:id="rId2" action="ppaction://hlinksldjump"/>
              </a:rPr>
              <a:t>izohipsama</a:t>
            </a:r>
            <a:r>
              <a:rPr lang="hr-HR" sz="2200" i="1" dirty="0">
                <a:hlinkClick r:id="rId2" action="ppaction://hlinksldjump"/>
              </a:rPr>
              <a:t> </a:t>
            </a:r>
            <a:r>
              <a:rPr lang="hr-HR" sz="2200" i="1" dirty="0"/>
              <a:t>ili </a:t>
            </a:r>
            <a:r>
              <a:rPr lang="hr-HR" sz="2200" b="1" i="1" dirty="0">
                <a:hlinkClick r:id="rId3" action="ppaction://hlinksldjump"/>
              </a:rPr>
              <a:t>bojama</a:t>
            </a:r>
            <a:r>
              <a:rPr lang="hr-HR" sz="2200" i="1" dirty="0"/>
              <a:t>. </a:t>
            </a:r>
            <a:endParaRPr lang="hr-HR" sz="2200" dirty="0"/>
          </a:p>
          <a:p>
            <a:pPr marL="0" indent="0">
              <a:buNone/>
            </a:pPr>
            <a:endParaRPr lang="hr-HR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37" y="2214170"/>
            <a:ext cx="397881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" descr="Povezana sl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48880"/>
            <a:ext cx="4480812" cy="244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avni poveznik sa strelicom 9"/>
          <p:cNvCxnSpPr/>
          <p:nvPr/>
        </p:nvCxnSpPr>
        <p:spPr>
          <a:xfrm flipH="1">
            <a:off x="3398289" y="1988840"/>
            <a:ext cx="1965800" cy="2253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>
            <a:off x="7092280" y="1988840"/>
            <a:ext cx="576064" cy="2253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niOkvir 3"/>
          <p:cNvSpPr txBox="1"/>
          <p:nvPr/>
        </p:nvSpPr>
        <p:spPr>
          <a:xfrm>
            <a:off x="899592" y="4941168"/>
            <a:ext cx="249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Prikaz reljefa izohipsama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508104" y="6246618"/>
            <a:ext cx="215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Prikaz reljefa bojama</a:t>
            </a:r>
          </a:p>
        </p:txBody>
      </p:sp>
      <p:sp>
        <p:nvSpPr>
          <p:cNvPr id="13" name="Action Button: Forward or Next 5">
            <a:hlinkClick r:id="rId6" action="ppaction://hlinksldjump" highlightClick="1"/>
          </p:cNvPr>
          <p:cNvSpPr/>
          <p:nvPr/>
        </p:nvSpPr>
        <p:spPr>
          <a:xfrm>
            <a:off x="8535501" y="764704"/>
            <a:ext cx="576064" cy="504056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14" name="Action Button: Back or Previous 4">
            <a:hlinkClick r:id="rId7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467544" y="5604496"/>
            <a:ext cx="32143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200" b="1" dirty="0"/>
              <a:t>Zadaci</a:t>
            </a:r>
            <a:r>
              <a:rPr lang="hr-HR" sz="2200" dirty="0"/>
              <a:t>:</a:t>
            </a:r>
          </a:p>
          <a:p>
            <a:r>
              <a:rPr lang="hr-HR" sz="2200" dirty="0"/>
              <a:t>   - klikni na izohipse i boje</a:t>
            </a:r>
          </a:p>
          <a:p>
            <a:r>
              <a:rPr lang="hr-HR" sz="2200" dirty="0"/>
              <a:t>   - </a:t>
            </a:r>
            <a:r>
              <a:rPr lang="hr-HR" sz="2200" b="1" dirty="0"/>
              <a:t>R/15, R, 16, R/17, R/18</a:t>
            </a:r>
          </a:p>
        </p:txBody>
      </p:sp>
      <p:sp>
        <p:nvSpPr>
          <p:cNvPr id="17" name="Pravokutnik 16">
            <a:hlinkClick r:id="rId8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34583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Izohipse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9326" y="1134986"/>
            <a:ext cx="8229600" cy="4525963"/>
          </a:xfrm>
        </p:spPr>
        <p:txBody>
          <a:bodyPr>
            <a:normAutofit/>
          </a:bodyPr>
          <a:lstStyle/>
          <a:p>
            <a:r>
              <a:rPr lang="hr-HR" sz="2200" b="1" dirty="0"/>
              <a:t>Pročitaj tekst. 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i="1" dirty="0"/>
              <a:t>Izohipse ili slojnice su linije koje spajaju točke iste nadmorske visine. Visinska razlika između izohipsa naziva se ekvidistanca i najčešće je usklađena s mjerilom. Primjerice, na geografskim kartama mjerila </a:t>
            </a:r>
          </a:p>
          <a:p>
            <a:pPr marL="0" indent="0">
              <a:buNone/>
            </a:pPr>
            <a:r>
              <a:rPr lang="hr-HR" sz="2200" i="1" dirty="0"/>
              <a:t>1 : 100 000 ekvidistanca iznosi 20 m.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26" y="3238159"/>
            <a:ext cx="39243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683569" y="3825796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Ukoliko su izohipse bliže jedna drugoj teren je nagnut, a ako su udaljenije teren je položeniji.</a:t>
            </a:r>
          </a:p>
        </p:txBody>
      </p:sp>
      <p:cxnSp>
        <p:nvCxnSpPr>
          <p:cNvPr id="6" name="Ravni poveznik sa strelicom 5"/>
          <p:cNvCxnSpPr/>
          <p:nvPr/>
        </p:nvCxnSpPr>
        <p:spPr>
          <a:xfrm>
            <a:off x="4211960" y="4221088"/>
            <a:ext cx="1512168" cy="13834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>
          <a:xfrm>
            <a:off x="2258291" y="4946073"/>
            <a:ext cx="5194029" cy="10752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5436096" y="6464309"/>
            <a:ext cx="265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   Prikaz reljefa izohipsama</a:t>
            </a:r>
          </a:p>
        </p:txBody>
      </p:sp>
      <p:sp>
        <p:nvSpPr>
          <p:cNvPr id="11" name="Action Button: Back or Previous 4">
            <a:hlinkClick r:id="rId3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467544" y="5604496"/>
            <a:ext cx="12990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200" b="1" dirty="0"/>
              <a:t>Zadaci</a:t>
            </a:r>
            <a:r>
              <a:rPr lang="hr-HR" sz="2200" dirty="0"/>
              <a:t>:</a:t>
            </a:r>
          </a:p>
          <a:p>
            <a:r>
              <a:rPr lang="hr-HR" sz="2200" dirty="0"/>
              <a:t>   </a:t>
            </a:r>
            <a:r>
              <a:rPr lang="hr-HR" sz="2200" b="1" dirty="0"/>
              <a:t>- R/15</a:t>
            </a:r>
          </a:p>
          <a:p>
            <a:r>
              <a:rPr lang="hr-HR" sz="2200" b="1" dirty="0"/>
              <a:t>   - R/16</a:t>
            </a:r>
          </a:p>
        </p:txBody>
      </p:sp>
      <p:sp>
        <p:nvSpPr>
          <p:cNvPr id="16" name="Action Button: Forward or Next 5">
            <a:hlinkClick r:id="rId4" action="ppaction://hlinksldjump" highlightClick="1"/>
          </p:cNvPr>
          <p:cNvSpPr/>
          <p:nvPr/>
        </p:nvSpPr>
        <p:spPr>
          <a:xfrm>
            <a:off x="8535501" y="764704"/>
            <a:ext cx="576064" cy="504056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17" name="Pravokutnik 16">
            <a:hlinkClick r:id="rId5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169424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i="1" dirty="0"/>
              <a:t>Izobate su linije koje spajaju točke istih dubina.</a:t>
            </a:r>
          </a:p>
          <a:p>
            <a:pPr marL="0" indent="0">
              <a:buNone/>
            </a:pPr>
            <a:r>
              <a:rPr lang="hr-HR" sz="2200" i="1" dirty="0"/>
              <a:t>Najdublja točka označena je </a:t>
            </a:r>
            <a:br>
              <a:rPr lang="hr-HR" sz="2200" i="1" dirty="0"/>
            </a:br>
            <a:r>
              <a:rPr lang="hr-HR" sz="2200" i="1" dirty="0"/>
              <a:t>odgovarajućim brojem.</a:t>
            </a:r>
          </a:p>
        </p:txBody>
      </p:sp>
      <p:pic>
        <p:nvPicPr>
          <p:cNvPr id="7170" name="Picture 2" descr="Slikovni rezultat za izob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933257"/>
            <a:ext cx="1888814" cy="272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roleksis.lzmk.hr/slike/Jadranskom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17" y="1990701"/>
            <a:ext cx="4293939" cy="432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2653050" y="5157192"/>
            <a:ext cx="200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Prikaz dubine </a:t>
            </a:r>
          </a:p>
          <a:p>
            <a:pPr algn="ctr"/>
            <a:r>
              <a:rPr lang="hr-HR" i="1" dirty="0"/>
              <a:t>izobatama</a:t>
            </a:r>
          </a:p>
        </p:txBody>
      </p:sp>
      <p:sp>
        <p:nvSpPr>
          <p:cNvPr id="11" name="Action Button: Back or Previous 4">
            <a:hlinkClick r:id="rId4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sp>
        <p:nvSpPr>
          <p:cNvPr id="13" name="Strelica ulijevo 12">
            <a:hlinkClick r:id="rId5" action="ppaction://hlinksldjump"/>
          </p:cNvPr>
          <p:cNvSpPr/>
          <p:nvPr/>
        </p:nvSpPr>
        <p:spPr>
          <a:xfrm>
            <a:off x="323528" y="121704"/>
            <a:ext cx="2664296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Prikaz reljefa</a:t>
            </a:r>
          </a:p>
        </p:txBody>
      </p:sp>
      <p:sp>
        <p:nvSpPr>
          <p:cNvPr id="1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/>
              <a:t>Izobate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467544" y="5928484"/>
            <a:ext cx="1299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200" b="1" dirty="0"/>
              <a:t>Zadaci</a:t>
            </a:r>
            <a:r>
              <a:rPr lang="hr-HR" sz="2200" dirty="0"/>
              <a:t>:</a:t>
            </a:r>
          </a:p>
          <a:p>
            <a:r>
              <a:rPr lang="hr-HR" sz="2200" dirty="0"/>
              <a:t>   - </a:t>
            </a:r>
            <a:r>
              <a:rPr lang="hr-HR" sz="2200" b="1" dirty="0"/>
              <a:t>R/17</a:t>
            </a:r>
          </a:p>
        </p:txBody>
      </p:sp>
      <p:sp>
        <p:nvSpPr>
          <p:cNvPr id="16" name="Pravokutnik 15">
            <a:hlinkClick r:id="rId6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369773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Kartografski znakovi (VII)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b="1" dirty="0"/>
              <a:t>Pročitaj tekst.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i="1" dirty="0"/>
              <a:t>Kako bi pravilno čitali i razumjeli što nam karta govori, moramo poznavati kartografske znakove. Svi kartografski znakovi koji su nam potrebni za čitanje određene karte i njihovo objašnjenje nalaze se u tumaču znakova ili legendi. </a:t>
            </a:r>
          </a:p>
          <a:p>
            <a:pPr marL="0" indent="0">
              <a:buNone/>
            </a:pPr>
            <a:endParaRPr lang="hr-HR" sz="2200" dirty="0"/>
          </a:p>
          <a:p>
            <a:r>
              <a:rPr lang="hr-HR" sz="2200" b="1" dirty="0"/>
              <a:t>Zadaci:</a:t>
            </a:r>
          </a:p>
          <a:p>
            <a:pPr marL="0" indent="0">
              <a:buNone/>
            </a:pPr>
            <a:r>
              <a:rPr lang="hr-HR" sz="2200" dirty="0"/>
              <a:t>     - </a:t>
            </a:r>
            <a:r>
              <a:rPr lang="pl-PL" sz="2200" dirty="0"/>
              <a:t>Otvori atlas na str. 1. i prouči kartografske znakove.</a:t>
            </a:r>
            <a:br>
              <a:rPr lang="pl-PL" sz="2200" dirty="0"/>
            </a:br>
            <a:r>
              <a:rPr lang="pl-PL" sz="2200" dirty="0"/>
              <a:t>     - </a:t>
            </a:r>
            <a:r>
              <a:rPr lang="pl-PL" sz="2200" b="1" dirty="0"/>
              <a:t>R/19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8535501" y="764704"/>
            <a:ext cx="576064" cy="504056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7" name="Action Button: Back or Previous 4">
            <a:hlinkClick r:id="rId3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sp>
        <p:nvSpPr>
          <p:cNvPr id="9" name="Pravokutnik 8">
            <a:hlinkClick r:id="rId4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162827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Boje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2372" y="1268760"/>
            <a:ext cx="5194920" cy="4525963"/>
          </a:xfrm>
        </p:spPr>
        <p:txBody>
          <a:bodyPr>
            <a:normAutofit/>
          </a:bodyPr>
          <a:lstStyle/>
          <a:p>
            <a:r>
              <a:rPr lang="hr-HR" sz="2200" b="1" dirty="0"/>
              <a:t>Pročitaj tekst.</a:t>
            </a:r>
          </a:p>
          <a:p>
            <a:pPr marL="0" indent="0">
              <a:buNone/>
            </a:pPr>
            <a:r>
              <a:rPr lang="hr-HR" sz="2200" i="1" dirty="0"/>
              <a:t>Na geografskim zidnim kartama i u atlasima reljef je najčešće prikazan bojama.  Zelenom bojom prikazane su nizine. Viši prostori žutom, zatim smeđom i crvenom bojom kako je visina veća. Najviši vrhovi na kojima prevladava vječni snijeg i led obojani su bijelom bojom.</a:t>
            </a:r>
          </a:p>
          <a:p>
            <a:pPr marL="0" indent="0">
              <a:buNone/>
            </a:pPr>
            <a:r>
              <a:rPr lang="hr-HR" sz="2200" i="1" dirty="0"/>
              <a:t>Dubine mora prikazane su nijansama plave boje, svijetle boje označavaju manju dubinu dok tamnije veću.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40" y="1268760"/>
            <a:ext cx="2934607" cy="552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587335" y="6427754"/>
            <a:ext cx="210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Boje za prikaz reljefa</a:t>
            </a:r>
          </a:p>
        </p:txBody>
      </p:sp>
      <p:sp>
        <p:nvSpPr>
          <p:cNvPr id="7" name="Action Button: Back or Previous 4">
            <a:hlinkClick r:id="rId3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sp>
        <p:nvSpPr>
          <p:cNvPr id="9" name="Strelica ulijevo 8">
            <a:hlinkClick r:id="rId4" action="ppaction://hlinksldjump"/>
          </p:cNvPr>
          <p:cNvSpPr/>
          <p:nvPr/>
        </p:nvSpPr>
        <p:spPr>
          <a:xfrm>
            <a:off x="323528" y="121704"/>
            <a:ext cx="2664296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Prikaz reljefa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467544" y="5842979"/>
            <a:ext cx="1299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200" b="1" dirty="0"/>
              <a:t>Zadaci</a:t>
            </a:r>
            <a:r>
              <a:rPr lang="hr-HR" sz="2200" dirty="0"/>
              <a:t>:</a:t>
            </a:r>
          </a:p>
          <a:p>
            <a:r>
              <a:rPr lang="hr-HR" sz="2200" dirty="0"/>
              <a:t>   - </a:t>
            </a:r>
            <a:r>
              <a:rPr lang="hr-HR" sz="2200" b="1" dirty="0"/>
              <a:t>R/18</a:t>
            </a:r>
          </a:p>
        </p:txBody>
      </p:sp>
      <p:sp>
        <p:nvSpPr>
          <p:cNvPr id="11" name="Pravokutnik 10">
            <a:hlinkClick r:id="rId5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22754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Kartografski znakovi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3933" y="1412776"/>
            <a:ext cx="8229600" cy="5256584"/>
          </a:xfrm>
        </p:spPr>
        <p:txBody>
          <a:bodyPr>
            <a:normAutofit/>
          </a:bodyPr>
          <a:lstStyle/>
          <a:p>
            <a:r>
              <a:rPr lang="hr-HR" sz="2200" b="1" dirty="0"/>
              <a:t>Pročitaj tekst.</a:t>
            </a:r>
          </a:p>
          <a:p>
            <a:pPr marL="0" indent="0">
              <a:buNone/>
            </a:pPr>
            <a:endParaRPr lang="hr-HR" sz="2200" i="1" dirty="0"/>
          </a:p>
          <a:p>
            <a:pPr marL="0" indent="0">
              <a:buNone/>
            </a:pPr>
            <a:r>
              <a:rPr lang="hr-HR" sz="2200" i="1" dirty="0"/>
              <a:t>Osim kartografskih znakova koji nam označavaju važnije objekte i pojave u prirodi, važna su nam i geografska imena. Način pisanja imena planina, rijeka, naselja, država i sl. nazivamo nomenklatura. Kod njihova pisanja valja poštivati određena pravila: poželjno je da se geografska imena pišu na jeziku one zemlje kojoj pripadaju, a ako pismo tog jezika nije latinično koristi se međunarodni (dogovoreni) naziv.</a:t>
            </a:r>
            <a:br>
              <a:rPr lang="hr-HR" sz="2200" i="1" dirty="0"/>
            </a:br>
            <a:br>
              <a:rPr lang="hr-HR" sz="2200" i="1" dirty="0"/>
            </a:br>
            <a:endParaRPr lang="hr-HR" sz="2200" i="1" dirty="0"/>
          </a:p>
          <a:p>
            <a:r>
              <a:rPr lang="hr-HR" sz="2200" b="1" dirty="0"/>
              <a:t>Zadaci:</a:t>
            </a:r>
            <a:br>
              <a:rPr lang="hr-HR" sz="2200" b="1" dirty="0"/>
            </a:br>
            <a:r>
              <a:rPr lang="hr-HR" sz="2200" b="1" dirty="0"/>
              <a:t>- R/20</a:t>
            </a:r>
          </a:p>
          <a:p>
            <a:pPr marL="0" indent="0">
              <a:buNone/>
            </a:pPr>
            <a:endParaRPr lang="hr-HR" sz="22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4522986" y="4516817"/>
            <a:ext cx="3214341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/>
              <a:t> 北京</a:t>
            </a:r>
            <a:r>
              <a:rPr lang="hr-HR" altLang="ja-JP" sz="4000" dirty="0"/>
              <a:t> = </a:t>
            </a:r>
            <a:r>
              <a:rPr lang="hr-HR" altLang="ja-JP" sz="4000" dirty="0" err="1"/>
              <a:t>Beijing</a:t>
            </a:r>
            <a:endParaRPr lang="hr-HR" sz="4000" dirty="0"/>
          </a:p>
        </p:txBody>
      </p:sp>
      <p:sp>
        <p:nvSpPr>
          <p:cNvPr id="7" name="Action Button: Forward or Next 5">
            <a:hlinkClick r:id="rId2" action="ppaction://hlinksldjump" highlightClick="1"/>
          </p:cNvPr>
          <p:cNvSpPr/>
          <p:nvPr/>
        </p:nvSpPr>
        <p:spPr>
          <a:xfrm>
            <a:off x="8535501" y="764704"/>
            <a:ext cx="576064" cy="504056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8" name="Action Button: Back or Previous 4">
            <a:hlinkClick r:id="rId3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sp>
        <p:nvSpPr>
          <p:cNvPr id="10" name="Pravokutnik 9">
            <a:hlinkClick r:id="rId4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170269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3842008" cy="2956545"/>
          </a:xfrm>
          <a:prstGeom prst="rect">
            <a:avLst/>
          </a:prstGeom>
        </p:spPr>
      </p:pic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494">
            <a:off x="6635450" y="3678642"/>
            <a:ext cx="2376289" cy="2992364"/>
          </a:xfrm>
        </p:spPr>
      </p:pic>
      <p:sp>
        <p:nvSpPr>
          <p:cNvPr id="4" name="24-kraka zvijezda 3"/>
          <p:cNvSpPr/>
          <p:nvPr/>
        </p:nvSpPr>
        <p:spPr>
          <a:xfrm>
            <a:off x="2483768" y="188640"/>
            <a:ext cx="4896544" cy="4104456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/>
              <a:t>CILJ!!!!!</a:t>
            </a:r>
          </a:p>
          <a:p>
            <a:pPr algn="ctr"/>
            <a:r>
              <a:rPr lang="hr-HR" sz="4400" dirty="0"/>
              <a:t>Čestitamo </a:t>
            </a:r>
            <a:r>
              <a:rPr lang="hr-HR" sz="4800" dirty="0">
                <a:sym typeface="Wingdings" pitchFamily="2" charset="2"/>
              </a:rPr>
              <a:t>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118008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elica udesno 3"/>
          <p:cNvSpPr/>
          <p:nvPr/>
        </p:nvSpPr>
        <p:spPr>
          <a:xfrm>
            <a:off x="2339752" y="1916832"/>
            <a:ext cx="4968552" cy="3240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463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 prezentacije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hr-BA" i="1" dirty="0"/>
              <a:t>Klikom na strelicu ulaziš u analizu poglavlja:</a:t>
            </a:r>
          </a:p>
          <a:p>
            <a:pPr marL="0" indent="0">
              <a:buNone/>
            </a:pPr>
            <a:r>
              <a:rPr lang="hr-HR" dirty="0"/>
              <a:t>Kartografija (I)</a:t>
            </a:r>
          </a:p>
          <a:p>
            <a:pPr marL="0" indent="0">
              <a:buNone/>
            </a:pPr>
            <a:r>
              <a:rPr lang="hr-HR" dirty="0"/>
              <a:t>Geografska karta (II)</a:t>
            </a:r>
          </a:p>
          <a:p>
            <a:pPr marL="0" indent="0">
              <a:buNone/>
            </a:pPr>
            <a:r>
              <a:rPr lang="hr-HR" dirty="0"/>
              <a:t>Mjerilo karte (III)</a:t>
            </a:r>
          </a:p>
          <a:p>
            <a:pPr marL="0" indent="0">
              <a:buNone/>
            </a:pPr>
            <a:r>
              <a:rPr lang="hr-HR" dirty="0"/>
              <a:t>Mjerenje visina (IV)</a:t>
            </a:r>
          </a:p>
          <a:p>
            <a:pPr marL="0" indent="0">
              <a:buNone/>
            </a:pPr>
            <a:r>
              <a:rPr lang="hr-HR" dirty="0"/>
              <a:t>Mjerenje dubina (V)</a:t>
            </a:r>
          </a:p>
          <a:p>
            <a:pPr marL="0" indent="0">
              <a:buNone/>
            </a:pPr>
            <a:r>
              <a:rPr lang="hr-HR" dirty="0"/>
              <a:t>Prikaz reljefa (VI)</a:t>
            </a:r>
          </a:p>
          <a:p>
            <a:pPr marL="0" indent="0">
              <a:buNone/>
            </a:pPr>
            <a:r>
              <a:rPr lang="hr-HR" dirty="0"/>
              <a:t>Kartografski znakovi (VII)</a:t>
            </a:r>
          </a:p>
        </p:txBody>
      </p:sp>
      <p:sp>
        <p:nvSpPr>
          <p:cNvPr id="4" name="Strelica udesno 3">
            <a:hlinkClick r:id="rId2" action="ppaction://hlinksldjump"/>
          </p:cNvPr>
          <p:cNvSpPr/>
          <p:nvPr/>
        </p:nvSpPr>
        <p:spPr>
          <a:xfrm>
            <a:off x="3131840" y="2295275"/>
            <a:ext cx="648072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 udesno 4">
            <a:hlinkClick r:id="rId3" action="ppaction://hlinksldjump"/>
          </p:cNvPr>
          <p:cNvSpPr/>
          <p:nvPr/>
        </p:nvSpPr>
        <p:spPr>
          <a:xfrm>
            <a:off x="4067944" y="2879723"/>
            <a:ext cx="648072" cy="43204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udesno 5">
            <a:hlinkClick r:id="rId4" action="ppaction://hlinksldjump"/>
          </p:cNvPr>
          <p:cNvSpPr/>
          <p:nvPr/>
        </p:nvSpPr>
        <p:spPr>
          <a:xfrm>
            <a:off x="3608276" y="3429000"/>
            <a:ext cx="648072" cy="43204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udesno 6">
            <a:hlinkClick r:id="rId5" action="ppaction://hlinksldjump"/>
          </p:cNvPr>
          <p:cNvSpPr/>
          <p:nvPr/>
        </p:nvSpPr>
        <p:spPr>
          <a:xfrm>
            <a:off x="3902224" y="4005064"/>
            <a:ext cx="648072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udesno 7">
            <a:hlinkClick r:id="rId6" action="ppaction://hlinksldjump"/>
          </p:cNvPr>
          <p:cNvSpPr/>
          <p:nvPr/>
        </p:nvSpPr>
        <p:spPr>
          <a:xfrm>
            <a:off x="3943788" y="4653136"/>
            <a:ext cx="648072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udesno 8">
            <a:hlinkClick r:id="rId7" action="ppaction://hlinksldjump"/>
          </p:cNvPr>
          <p:cNvSpPr/>
          <p:nvPr/>
        </p:nvSpPr>
        <p:spPr>
          <a:xfrm>
            <a:off x="3508915" y="5229200"/>
            <a:ext cx="648072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trelica udesno 9">
            <a:hlinkClick r:id="rId8" action="ppaction://hlinksldjump"/>
          </p:cNvPr>
          <p:cNvSpPr/>
          <p:nvPr/>
        </p:nvSpPr>
        <p:spPr>
          <a:xfrm>
            <a:off x="4716016" y="5877272"/>
            <a:ext cx="648072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952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Kartografija (I)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/>
          </a:bodyPr>
          <a:lstStyle/>
          <a:p>
            <a:r>
              <a:rPr lang="hr-HR" sz="2200" b="1" dirty="0"/>
              <a:t>Pročitaj tekst</a:t>
            </a:r>
          </a:p>
          <a:p>
            <a:pPr marL="0" indent="0">
              <a:buNone/>
            </a:pPr>
            <a:r>
              <a:rPr lang="hr-HR" sz="2200" i="1" dirty="0"/>
              <a:t>Kartografija je disciplina koja se bavi izradom karata, obradom podataka potrebnih za njihovu izradu i reprodukcijom.</a:t>
            </a:r>
          </a:p>
          <a:p>
            <a:pPr marL="0" indent="0">
              <a:buNone/>
            </a:pPr>
            <a:r>
              <a:rPr lang="hr-HR" sz="2200" i="1" dirty="0"/>
              <a:t>Kartografija je vrlo stara vještina. Njezina povijest stara je koliko i povijest čovječanstva. Potreba za vjernim prikazom prebivališta, radi što boljega snalaženja u njemu, poticala je već od davnine primitivne narode na svojevrsne »kartografske« prikaze na </a:t>
            </a:r>
            <a:r>
              <a:rPr lang="hr-HR" sz="2200" i="1" dirty="0">
                <a:hlinkClick r:id="rId2" action="ppaction://hlinksldjump"/>
              </a:rPr>
              <a:t>kamenu, drvetu, koži </a:t>
            </a:r>
            <a:r>
              <a:rPr lang="hr-HR" sz="2200" i="1" dirty="0"/>
              <a:t>i drugim uporabnim materijalima. </a:t>
            </a:r>
            <a:br>
              <a:rPr lang="hr-HR" sz="2200" i="1" dirty="0"/>
            </a:br>
            <a:endParaRPr lang="hr-HR" sz="2200" i="1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hr-HR" sz="2200" b="1" dirty="0"/>
              <a:t>Zadaci:</a:t>
            </a:r>
          </a:p>
          <a:p>
            <a:pPr marL="0" lvl="1" indent="0">
              <a:buNone/>
            </a:pPr>
            <a:r>
              <a:rPr lang="hr-HR" sz="2200" b="1" dirty="0"/>
              <a:t>   </a:t>
            </a:r>
            <a:r>
              <a:rPr lang="hr-HR" sz="2200" dirty="0"/>
              <a:t> - Klikom na podcrtane pojmove pogledaj njihove fotografije</a:t>
            </a:r>
            <a:br>
              <a:rPr lang="hr-HR" sz="2200" b="1" dirty="0"/>
            </a:br>
            <a:r>
              <a:rPr lang="hr-HR" sz="2200" dirty="0"/>
              <a:t>    - </a:t>
            </a:r>
            <a:r>
              <a:rPr lang="hr-HR" sz="2200" b="1" dirty="0"/>
              <a:t>R/1</a:t>
            </a:r>
            <a:br>
              <a:rPr lang="hr-HR" sz="2200" dirty="0"/>
            </a:br>
            <a:r>
              <a:rPr lang="hr-HR" sz="2200" dirty="0"/>
              <a:t>    </a:t>
            </a:r>
            <a:endParaRPr lang="hr-HR" sz="2200" b="1" dirty="0"/>
          </a:p>
        </p:txBody>
      </p:sp>
      <p:sp>
        <p:nvSpPr>
          <p:cNvPr id="7" name="Action Button: Forward or Next 5">
            <a:hlinkClick r:id="rId3" action="ppaction://hlinksldjump" highlightClick="1"/>
          </p:cNvPr>
          <p:cNvSpPr/>
          <p:nvPr/>
        </p:nvSpPr>
        <p:spPr>
          <a:xfrm>
            <a:off x="8535501" y="764704"/>
            <a:ext cx="576064" cy="504056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8" name="Action Button: Back or Previous 4">
            <a:hlinkClick r:id="rId4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sp>
        <p:nvSpPr>
          <p:cNvPr id="6" name="Pravokutnik 5">
            <a:hlinkClick r:id="rId5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153349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dirty="0"/>
              <a:t>Kartografski prikazi na kamenu i životinjskoj koži</a:t>
            </a:r>
          </a:p>
        </p:txBody>
      </p:sp>
      <p:sp>
        <p:nvSpPr>
          <p:cNvPr id="8" name="Action Button: Back or Previous 4">
            <a:hlinkClick r:id="rId2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pic>
        <p:nvPicPr>
          <p:cNvPr id="6" name="Picture 2" descr="Slikovni rezultat za oldest map of the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8" y="1870364"/>
            <a:ext cx="306981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539552" y="594928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Najstarija sačuvana karta svijeta, Babilon, 500. god. pr. Kr</a:t>
            </a:r>
          </a:p>
        </p:txBody>
      </p:sp>
      <p:pic>
        <p:nvPicPr>
          <p:cNvPr id="1028" name="Picture 4" descr="Slikovni rezultat za a map drawn on the sk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11126"/>
            <a:ext cx="3005181" cy="400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trelica ulijevo 10">
            <a:hlinkClick r:id="rId5" action="ppaction://hlinksldjump"/>
          </p:cNvPr>
          <p:cNvSpPr/>
          <p:nvPr/>
        </p:nvSpPr>
        <p:spPr>
          <a:xfrm>
            <a:off x="323528" y="121704"/>
            <a:ext cx="2376264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Kartografija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4904687" y="610167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Karta Antarktik iz 1513. nacrtana na gazelinoj koži</a:t>
            </a:r>
          </a:p>
        </p:txBody>
      </p:sp>
      <p:sp>
        <p:nvSpPr>
          <p:cNvPr id="15" name="Pravokutnik 14">
            <a:hlinkClick r:id="rId6" action="ppaction://hlinksldjump"/>
          </p:cNvPr>
          <p:cNvSpPr/>
          <p:nvPr/>
        </p:nvSpPr>
        <p:spPr>
          <a:xfrm>
            <a:off x="7812360" y="-27384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3127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Geografska karta (II)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556792"/>
            <a:ext cx="8211973" cy="3168352"/>
          </a:xfrm>
        </p:spPr>
        <p:txBody>
          <a:bodyPr>
            <a:normAutofit fontScale="92500"/>
          </a:bodyPr>
          <a:lstStyle/>
          <a:p>
            <a:r>
              <a:rPr lang="hr-HR" sz="2200" b="1" dirty="0"/>
              <a:t>Pročitaj tekst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i="1" dirty="0"/>
              <a:t>Geografska je karta umanjeni i pojednostavljenih prikaz Zemlje u cjelini ili pojedinih njezinih dijelova na ravnoj plohi. Karta je važan izvor prostornih informacija pa ona mora imati odgovarajuću točnost, sadržajnu cjelovitost i estetsku oblikovanost. Koristimo je u svakodnevnom životu za putovanja, orijentaciju u prostoru i sl. Karte se prema sadržaju dijele na </a:t>
            </a:r>
            <a:r>
              <a:rPr lang="hr-HR" sz="2200" b="1" i="1" u="sng" dirty="0">
                <a:solidFill>
                  <a:schemeClr val="tx2"/>
                </a:solidFill>
              </a:rPr>
              <a:t> opće i </a:t>
            </a:r>
            <a:r>
              <a:rPr lang="hr-HR" sz="2200" b="1" i="1" dirty="0">
                <a:solidFill>
                  <a:schemeClr val="accent1"/>
                </a:solidFill>
                <a:hlinkClick r:id="rId2" action="ppaction://hlinksldjump"/>
              </a:rPr>
              <a:t>tematske</a:t>
            </a:r>
            <a:r>
              <a:rPr lang="hr-HR" sz="2200" i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200" i="1" dirty="0">
                <a:solidFill>
                  <a:schemeClr val="accent1"/>
                </a:solidFill>
              </a:rPr>
              <a:t>Geografske karte prema mjerilu dijelimo na: planove naselja (npr: 1:1 000), topografske karte (1:25 000  do 1:250 000), pregledne (od 1:300 000).</a:t>
            </a:r>
          </a:p>
          <a:p>
            <a:pPr marL="0" indent="0">
              <a:buNone/>
            </a:pPr>
            <a:endParaRPr lang="hr-HR" sz="22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hr-HR" sz="2200" i="1" dirty="0"/>
          </a:p>
        </p:txBody>
      </p:sp>
      <p:sp>
        <p:nvSpPr>
          <p:cNvPr id="8" name="Action Button: Forward or Next 5">
            <a:hlinkClick r:id="rId3" action="ppaction://hlinksldjump" highlightClick="1"/>
          </p:cNvPr>
          <p:cNvSpPr/>
          <p:nvPr/>
        </p:nvSpPr>
        <p:spPr>
          <a:xfrm>
            <a:off x="8535501" y="764704"/>
            <a:ext cx="576064" cy="504056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9" name="Action Button: Back or Previous 4">
            <a:hlinkClick r:id="rId4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11440" y="4889229"/>
            <a:ext cx="721530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hr-HR" sz="2200" b="1" dirty="0"/>
              <a:t>Zadaci:</a:t>
            </a:r>
          </a:p>
          <a:p>
            <a:pPr marL="0" lvl="1" indent="0">
              <a:buNone/>
            </a:pPr>
            <a:r>
              <a:rPr lang="hr-HR" sz="2200" b="1" dirty="0"/>
              <a:t>   </a:t>
            </a:r>
            <a:r>
              <a:rPr lang="hr-HR" sz="2200" dirty="0"/>
              <a:t> - Klikom na podcrtane pojmove pogledaj njihove fotografije</a:t>
            </a:r>
            <a:br>
              <a:rPr lang="hr-HR" sz="2200" dirty="0"/>
            </a:br>
            <a:r>
              <a:rPr lang="hr-HR" sz="2200" dirty="0"/>
              <a:t>    - </a:t>
            </a:r>
            <a:r>
              <a:rPr lang="hr-HR" sz="2200" b="1" dirty="0"/>
              <a:t>R/2</a:t>
            </a:r>
          </a:p>
          <a:p>
            <a:pPr marL="0" lvl="1" indent="0">
              <a:buNone/>
            </a:pPr>
            <a:r>
              <a:rPr lang="hr-HR" sz="2200" i="1" dirty="0"/>
              <a:t>    - </a:t>
            </a:r>
            <a:r>
              <a:rPr lang="hr-HR" sz="2200" b="1" dirty="0"/>
              <a:t>R/3</a:t>
            </a:r>
            <a:endParaRPr lang="hr-HR" sz="2200" b="1" i="1" dirty="0"/>
          </a:p>
          <a:p>
            <a:endParaRPr lang="hr-HR" sz="2200" dirty="0"/>
          </a:p>
        </p:txBody>
      </p:sp>
      <p:sp>
        <p:nvSpPr>
          <p:cNvPr id="11" name="Pravokutnik 10">
            <a:hlinkClick r:id="rId5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40707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0334" y="365332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dirty="0"/>
              <a:t>Topografska karta</a:t>
            </a:r>
          </a:p>
        </p:txBody>
      </p:sp>
      <p:sp>
        <p:nvSpPr>
          <p:cNvPr id="4" name="Strelica ulijevo 3">
            <a:hlinkClick r:id="rId2" action="ppaction://hlinksldjump"/>
          </p:cNvPr>
          <p:cNvSpPr/>
          <p:nvPr/>
        </p:nvSpPr>
        <p:spPr>
          <a:xfrm>
            <a:off x="323528" y="121704"/>
            <a:ext cx="2376264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Geografska karta</a:t>
            </a:r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68760"/>
            <a:ext cx="879526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avokutnik 7"/>
          <p:cNvSpPr/>
          <p:nvPr/>
        </p:nvSpPr>
        <p:spPr>
          <a:xfrm>
            <a:off x="2195736" y="4552163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err="1"/>
              <a:t>Online</a:t>
            </a:r>
            <a:r>
              <a:rPr lang="hr-HR" i="1" dirty="0"/>
              <a:t> isječak topografske karte dijela Varaždina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124984" y="4919008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000" b="1" i="1" dirty="0"/>
              <a:t>Zadatak po želji:</a:t>
            </a:r>
          </a:p>
          <a:p>
            <a:pPr marL="457200" indent="-457200">
              <a:buAutoNum type="arabicPeriod"/>
            </a:pPr>
            <a:r>
              <a:rPr lang="hr-HR" sz="2000" i="1" dirty="0"/>
              <a:t>Klikni na ikonu miša. </a:t>
            </a:r>
          </a:p>
          <a:p>
            <a:pPr marL="457200" indent="-457200">
              <a:buAutoNum type="arabicPeriod"/>
            </a:pPr>
            <a:r>
              <a:rPr lang="hr-HR" sz="2000" i="1" dirty="0"/>
              <a:t>Otvorit će ti se digitalna topografska karta Hrvatske. </a:t>
            </a:r>
          </a:p>
          <a:p>
            <a:pPr marL="457200" indent="-457200">
              <a:buAutoNum type="arabicPeriod"/>
            </a:pPr>
            <a:r>
              <a:rPr lang="hr-HR" sz="2000" i="1" dirty="0"/>
              <a:t>U gornjem lijevom kutu upiši naselje iz kojeg dolaziš.</a:t>
            </a:r>
          </a:p>
          <a:p>
            <a:pPr marL="457200" indent="-457200">
              <a:buAutoNum type="arabicPeriod"/>
            </a:pPr>
            <a:r>
              <a:rPr lang="hr-HR" sz="2000" i="1" dirty="0"/>
              <a:t>U desnom izborniku u opciji OSNOVA odaberi topografsku kartu.</a:t>
            </a:r>
          </a:p>
          <a:p>
            <a:pPr marL="457200" indent="-457200">
              <a:buAutoNum type="arabicPeriod"/>
            </a:pPr>
            <a:r>
              <a:rPr lang="hr-HR" sz="2000" i="1" dirty="0"/>
              <a:t>Prouči </a:t>
            </a:r>
            <a:r>
              <a:rPr lang="hr-HR" sz="2000" i="1" dirty="0" err="1"/>
              <a:t>online</a:t>
            </a:r>
            <a:r>
              <a:rPr lang="hr-HR" sz="2000" i="1" dirty="0"/>
              <a:t> topografsku kartu svoga naselja. </a:t>
            </a:r>
          </a:p>
        </p:txBody>
      </p:sp>
      <p:pic>
        <p:nvPicPr>
          <p:cNvPr id="10" name="Picture 2" descr="Slikovni rezultat za interne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65" y="5407685"/>
            <a:ext cx="1250340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utnik 11">
            <a:hlinkClick r:id="rId7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32406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0334" y="365332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dirty="0"/>
              <a:t>Tematska karta</a:t>
            </a:r>
          </a:p>
        </p:txBody>
      </p:sp>
      <p:sp>
        <p:nvSpPr>
          <p:cNvPr id="4" name="Strelica ulijevo 3">
            <a:hlinkClick r:id="rId2" action="ppaction://hlinksldjump"/>
          </p:cNvPr>
          <p:cNvSpPr/>
          <p:nvPr/>
        </p:nvSpPr>
        <p:spPr>
          <a:xfrm>
            <a:off x="323528" y="121704"/>
            <a:ext cx="2376264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Geografska karta</a:t>
            </a:r>
          </a:p>
        </p:txBody>
      </p:sp>
      <p:sp>
        <p:nvSpPr>
          <p:cNvPr id="5" name="Action Button: Back or Previous 4">
            <a:hlinkClick r:id="rId3" action="ppaction://hlinksldjump" highlightClick="1"/>
          </p:cNvPr>
          <p:cNvSpPr/>
          <p:nvPr/>
        </p:nvSpPr>
        <p:spPr>
          <a:xfrm>
            <a:off x="6804248" y="0"/>
            <a:ext cx="1008112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upute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48289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909475" y="6093296"/>
            <a:ext cx="5781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i="1" dirty="0"/>
              <a:t>Udio Hrvata u ukupnom broju stanovnika županija Hrvatske </a:t>
            </a:r>
          </a:p>
          <a:p>
            <a:pPr algn="ctr"/>
            <a:r>
              <a:rPr lang="hr-HR" i="1" dirty="0"/>
              <a:t>(prema popisu 2011.)</a:t>
            </a:r>
          </a:p>
        </p:txBody>
      </p:sp>
      <p:sp>
        <p:nvSpPr>
          <p:cNvPr id="13" name="Pravokutnik 12">
            <a:hlinkClick r:id="rId5" action="ppaction://hlinksldjump"/>
          </p:cNvPr>
          <p:cNvSpPr/>
          <p:nvPr/>
        </p:nvSpPr>
        <p:spPr>
          <a:xfrm>
            <a:off x="7812360" y="0"/>
            <a:ext cx="133164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15258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1410</Words>
  <Application>Microsoft Office PowerPoint</Application>
  <PresentationFormat>On-screen Show (4:3)</PresentationFormat>
  <Paragraphs>240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Wingdings</vt:lpstr>
      <vt:lpstr>Office tema</vt:lpstr>
      <vt:lpstr>Geografske karte</vt:lpstr>
      <vt:lpstr>Kako ćeš raditi:</vt:lpstr>
      <vt:lpstr>PowerPoint Presentation</vt:lpstr>
      <vt:lpstr>Sadržaj prezentacije</vt:lpstr>
      <vt:lpstr>Kartografija (I)</vt:lpstr>
      <vt:lpstr>Kartografski prikazi na kamenu i životinjskoj koži</vt:lpstr>
      <vt:lpstr>Geografska karta (II)</vt:lpstr>
      <vt:lpstr>Topografska karta</vt:lpstr>
      <vt:lpstr>Tematska karta</vt:lpstr>
      <vt:lpstr>Mjerilo geografske karte (III)</vt:lpstr>
      <vt:lpstr>Brojčano mjerilo</vt:lpstr>
      <vt:lpstr>Grafičko mjerilo</vt:lpstr>
      <vt:lpstr>Mjerenje visine (IV)</vt:lpstr>
      <vt:lpstr>Nadmorska visina</vt:lpstr>
      <vt:lpstr>Relativna visina</vt:lpstr>
      <vt:lpstr>PowerPoint Presentation</vt:lpstr>
      <vt:lpstr>Pomagala za mjerenje visina</vt:lpstr>
      <vt:lpstr>Nivelman</vt:lpstr>
      <vt:lpstr>Mjerenje dubina (V)</vt:lpstr>
      <vt:lpstr>Dubinomjer</vt:lpstr>
      <vt:lpstr>Prikaz reljefa (VI)</vt:lpstr>
      <vt:lpstr>Izohipse</vt:lpstr>
      <vt:lpstr>Izobate</vt:lpstr>
      <vt:lpstr>Kartografski znakovi (VII)</vt:lpstr>
      <vt:lpstr>Boje</vt:lpstr>
      <vt:lpstr>Kartografski znakovi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Sadržaj geografske karte</dc:title>
  <dc:creator>Petra</dc:creator>
  <cp:lastModifiedBy>Danijela</cp:lastModifiedBy>
  <cp:revision>56</cp:revision>
  <dcterms:created xsi:type="dcterms:W3CDTF">2017-07-20T10:44:07Z</dcterms:created>
  <dcterms:modified xsi:type="dcterms:W3CDTF">2019-09-29T15:35:48Z</dcterms:modified>
</cp:coreProperties>
</file>